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61" r:id="rId1"/>
  </p:sldMasterIdLst>
  <p:notesMasterIdLst>
    <p:notesMasterId r:id="rId32"/>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8" d="100"/>
          <a:sy n="68" d="100"/>
        </p:scale>
        <p:origin x="792" y="6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AU"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Google Shape;91;p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92" name="Google Shape;92;p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3" name="Google Shape;93;p1: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AU"/>
              <a:t>1</a:t>
            </a:fld>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7"/>
        <p:cNvGrpSpPr/>
        <p:nvPr/>
      </p:nvGrpSpPr>
      <p:grpSpPr>
        <a:xfrm>
          <a:off x="0" y="0"/>
          <a:ext cx="0" cy="0"/>
          <a:chOff x="0" y="0"/>
          <a:chExt cx="0" cy="0"/>
        </a:xfrm>
      </p:grpSpPr>
      <p:sp>
        <p:nvSpPr>
          <p:cNvPr id="208" name="Google Shape;208;p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09" name="Google Shape;209;p6: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10" name="Google Shape;210;p6: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AU"/>
              <a:t>10</a:t>
            </a:fld>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5"/>
        <p:cNvGrpSpPr/>
        <p:nvPr/>
      </p:nvGrpSpPr>
      <p:grpSpPr>
        <a:xfrm>
          <a:off x="0" y="0"/>
          <a:ext cx="0" cy="0"/>
          <a:chOff x="0" y="0"/>
          <a:chExt cx="0" cy="0"/>
        </a:xfrm>
      </p:grpSpPr>
      <p:sp>
        <p:nvSpPr>
          <p:cNvPr id="226" name="Google Shape;226;p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27" name="Google Shape;227;p8: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28" name="Google Shape;228;p8: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AU"/>
              <a:t>11</a:t>
            </a:fld>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8"/>
        <p:cNvGrpSpPr/>
        <p:nvPr/>
      </p:nvGrpSpPr>
      <p:grpSpPr>
        <a:xfrm>
          <a:off x="0" y="0"/>
          <a:ext cx="0" cy="0"/>
          <a:chOff x="0" y="0"/>
          <a:chExt cx="0" cy="0"/>
        </a:xfrm>
      </p:grpSpPr>
      <p:sp>
        <p:nvSpPr>
          <p:cNvPr id="239" name="Google Shape;239;p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40" name="Google Shape;240;p9: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41" name="Google Shape;241;p9: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AU"/>
              <a:t>12</a:t>
            </a:fld>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1"/>
        <p:cNvGrpSpPr/>
        <p:nvPr/>
      </p:nvGrpSpPr>
      <p:grpSpPr>
        <a:xfrm>
          <a:off x="0" y="0"/>
          <a:ext cx="0" cy="0"/>
          <a:chOff x="0" y="0"/>
          <a:chExt cx="0" cy="0"/>
        </a:xfrm>
      </p:grpSpPr>
      <p:sp>
        <p:nvSpPr>
          <p:cNvPr id="252" name="Google Shape;252;p1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53" name="Google Shape;253;p10: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54" name="Google Shape;254;p10: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AU"/>
              <a:t>13</a:t>
            </a:fld>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4"/>
        <p:cNvGrpSpPr/>
        <p:nvPr/>
      </p:nvGrpSpPr>
      <p:grpSpPr>
        <a:xfrm>
          <a:off x="0" y="0"/>
          <a:ext cx="0" cy="0"/>
          <a:chOff x="0" y="0"/>
          <a:chExt cx="0" cy="0"/>
        </a:xfrm>
      </p:grpSpPr>
      <p:sp>
        <p:nvSpPr>
          <p:cNvPr id="265" name="Google Shape;265;p1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66" name="Google Shape;266;p1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67" name="Google Shape;267;p12: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AU"/>
              <a:t>14</a:t>
            </a:fld>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7"/>
        <p:cNvGrpSpPr/>
        <p:nvPr/>
      </p:nvGrpSpPr>
      <p:grpSpPr>
        <a:xfrm>
          <a:off x="0" y="0"/>
          <a:ext cx="0" cy="0"/>
          <a:chOff x="0" y="0"/>
          <a:chExt cx="0" cy="0"/>
        </a:xfrm>
      </p:grpSpPr>
      <p:sp>
        <p:nvSpPr>
          <p:cNvPr id="278" name="Google Shape;278;p1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9" name="Google Shape;279;p13: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80" name="Google Shape;280;p13: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AU"/>
              <a:t>15</a:t>
            </a:fld>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9"/>
        <p:cNvGrpSpPr/>
        <p:nvPr/>
      </p:nvGrpSpPr>
      <p:grpSpPr>
        <a:xfrm>
          <a:off x="0" y="0"/>
          <a:ext cx="0" cy="0"/>
          <a:chOff x="0" y="0"/>
          <a:chExt cx="0" cy="0"/>
        </a:xfrm>
      </p:grpSpPr>
      <p:sp>
        <p:nvSpPr>
          <p:cNvPr id="290" name="Google Shape;290;p1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91" name="Google Shape;291;p14: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92" name="Google Shape;292;p14: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AU"/>
              <a:t>16</a:t>
            </a:fld>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2"/>
        <p:cNvGrpSpPr/>
        <p:nvPr/>
      </p:nvGrpSpPr>
      <p:grpSpPr>
        <a:xfrm>
          <a:off x="0" y="0"/>
          <a:ext cx="0" cy="0"/>
          <a:chOff x="0" y="0"/>
          <a:chExt cx="0" cy="0"/>
        </a:xfrm>
      </p:grpSpPr>
      <p:sp>
        <p:nvSpPr>
          <p:cNvPr id="303" name="Google Shape;303;g72fd12e602_0_5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04" name="Google Shape;304;g72fd12e602_0_50: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05" name="Google Shape;305;g72fd12e602_0_50: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AU"/>
              <a:t>17</a:t>
            </a:fld>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5"/>
        <p:cNvGrpSpPr/>
        <p:nvPr/>
      </p:nvGrpSpPr>
      <p:grpSpPr>
        <a:xfrm>
          <a:off x="0" y="0"/>
          <a:ext cx="0" cy="0"/>
          <a:chOff x="0" y="0"/>
          <a:chExt cx="0" cy="0"/>
        </a:xfrm>
      </p:grpSpPr>
      <p:sp>
        <p:nvSpPr>
          <p:cNvPr id="316" name="Google Shape;316;p1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17" name="Google Shape;317;p15: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18" name="Google Shape;318;p15: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AU"/>
              <a:t>18</a:t>
            </a:fld>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8"/>
        <p:cNvGrpSpPr/>
        <p:nvPr/>
      </p:nvGrpSpPr>
      <p:grpSpPr>
        <a:xfrm>
          <a:off x="0" y="0"/>
          <a:ext cx="0" cy="0"/>
          <a:chOff x="0" y="0"/>
          <a:chExt cx="0" cy="0"/>
        </a:xfrm>
      </p:grpSpPr>
      <p:sp>
        <p:nvSpPr>
          <p:cNvPr id="329" name="Google Shape;329;p1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30" name="Google Shape;330;p16: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31" name="Google Shape;331;p16: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AU"/>
              <a:t>19</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
        <p:cNvGrpSpPr/>
        <p:nvPr/>
      </p:nvGrpSpPr>
      <p:grpSpPr>
        <a:xfrm>
          <a:off x="0" y="0"/>
          <a:ext cx="0" cy="0"/>
          <a:chOff x="0" y="0"/>
          <a:chExt cx="0" cy="0"/>
        </a:xfrm>
      </p:grpSpPr>
      <p:sp>
        <p:nvSpPr>
          <p:cNvPr id="102" name="Google Shape;102;p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03" name="Google Shape;103;p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04" name="Google Shape;104;p2: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AU"/>
              <a:t>2</a:t>
            </a:fld>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1"/>
        <p:cNvGrpSpPr/>
        <p:nvPr/>
      </p:nvGrpSpPr>
      <p:grpSpPr>
        <a:xfrm>
          <a:off x="0" y="0"/>
          <a:ext cx="0" cy="0"/>
          <a:chOff x="0" y="0"/>
          <a:chExt cx="0" cy="0"/>
        </a:xfrm>
      </p:grpSpPr>
      <p:sp>
        <p:nvSpPr>
          <p:cNvPr id="342" name="Google Shape;342;p1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43" name="Google Shape;343;p17: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44" name="Google Shape;344;p17: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AU"/>
              <a:t>20</a:t>
            </a:fld>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4"/>
        <p:cNvGrpSpPr/>
        <p:nvPr/>
      </p:nvGrpSpPr>
      <p:grpSpPr>
        <a:xfrm>
          <a:off x="0" y="0"/>
          <a:ext cx="0" cy="0"/>
          <a:chOff x="0" y="0"/>
          <a:chExt cx="0" cy="0"/>
        </a:xfrm>
      </p:grpSpPr>
      <p:sp>
        <p:nvSpPr>
          <p:cNvPr id="355" name="Google Shape;355;p1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56" name="Google Shape;356;p18: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57" name="Google Shape;357;p18: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AU"/>
              <a:t>21</a:t>
            </a:fld>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7"/>
        <p:cNvGrpSpPr/>
        <p:nvPr/>
      </p:nvGrpSpPr>
      <p:grpSpPr>
        <a:xfrm>
          <a:off x="0" y="0"/>
          <a:ext cx="0" cy="0"/>
          <a:chOff x="0" y="0"/>
          <a:chExt cx="0" cy="0"/>
        </a:xfrm>
      </p:grpSpPr>
      <p:sp>
        <p:nvSpPr>
          <p:cNvPr id="368" name="Google Shape;368;p1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69" name="Google Shape;369;p19: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70" name="Google Shape;370;p19: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AU"/>
              <a:t>22</a:t>
            </a:fld>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0"/>
        <p:cNvGrpSpPr/>
        <p:nvPr/>
      </p:nvGrpSpPr>
      <p:grpSpPr>
        <a:xfrm>
          <a:off x="0" y="0"/>
          <a:ext cx="0" cy="0"/>
          <a:chOff x="0" y="0"/>
          <a:chExt cx="0" cy="0"/>
        </a:xfrm>
      </p:grpSpPr>
      <p:sp>
        <p:nvSpPr>
          <p:cNvPr id="381" name="Google Shape;381;p2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82" name="Google Shape;382;p20: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83" name="Google Shape;383;p20: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AU"/>
              <a:t>23</a:t>
            </a:fld>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3"/>
        <p:cNvGrpSpPr/>
        <p:nvPr/>
      </p:nvGrpSpPr>
      <p:grpSpPr>
        <a:xfrm>
          <a:off x="0" y="0"/>
          <a:ext cx="0" cy="0"/>
          <a:chOff x="0" y="0"/>
          <a:chExt cx="0" cy="0"/>
        </a:xfrm>
      </p:grpSpPr>
      <p:sp>
        <p:nvSpPr>
          <p:cNvPr id="394" name="Google Shape;394;g72fd12e602_0_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95" name="Google Shape;395;g72fd12e602_0_3: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96" name="Google Shape;396;g72fd12e602_0_3: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AU"/>
              <a:t>24</a:t>
            </a:fld>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6"/>
        <p:cNvGrpSpPr/>
        <p:nvPr/>
      </p:nvGrpSpPr>
      <p:grpSpPr>
        <a:xfrm>
          <a:off x="0" y="0"/>
          <a:ext cx="0" cy="0"/>
          <a:chOff x="0" y="0"/>
          <a:chExt cx="0" cy="0"/>
        </a:xfrm>
      </p:grpSpPr>
      <p:sp>
        <p:nvSpPr>
          <p:cNvPr id="407" name="Google Shape;407;p2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408" name="Google Shape;408;p2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09" name="Google Shape;409;p21: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AU"/>
              <a:t>25</a:t>
            </a:fld>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9"/>
        <p:cNvGrpSpPr/>
        <p:nvPr/>
      </p:nvGrpSpPr>
      <p:grpSpPr>
        <a:xfrm>
          <a:off x="0" y="0"/>
          <a:ext cx="0" cy="0"/>
          <a:chOff x="0" y="0"/>
          <a:chExt cx="0" cy="0"/>
        </a:xfrm>
      </p:grpSpPr>
      <p:sp>
        <p:nvSpPr>
          <p:cNvPr id="420" name="Google Shape;420;g72fd12e602_5_1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421" name="Google Shape;421;g72fd12e602_5_13: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22" name="Google Shape;422;g72fd12e602_5_13: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AU"/>
              <a:t>26</a:t>
            </a:fld>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32"/>
        <p:cNvGrpSpPr/>
        <p:nvPr/>
      </p:nvGrpSpPr>
      <p:grpSpPr>
        <a:xfrm>
          <a:off x="0" y="0"/>
          <a:ext cx="0" cy="0"/>
          <a:chOff x="0" y="0"/>
          <a:chExt cx="0" cy="0"/>
        </a:xfrm>
      </p:grpSpPr>
      <p:sp>
        <p:nvSpPr>
          <p:cNvPr id="433" name="Google Shape;433;p2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434" name="Google Shape;434;p2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35" name="Google Shape;435;p22: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AU"/>
              <a:t>27</a:t>
            </a:fld>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5"/>
        <p:cNvGrpSpPr/>
        <p:nvPr/>
      </p:nvGrpSpPr>
      <p:grpSpPr>
        <a:xfrm>
          <a:off x="0" y="0"/>
          <a:ext cx="0" cy="0"/>
          <a:chOff x="0" y="0"/>
          <a:chExt cx="0" cy="0"/>
        </a:xfrm>
      </p:grpSpPr>
      <p:sp>
        <p:nvSpPr>
          <p:cNvPr id="446" name="Google Shape;446;p2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447" name="Google Shape;447;p23: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48" name="Google Shape;448;p23: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AU"/>
              <a:t>28</a:t>
            </a:fld>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7"/>
        <p:cNvGrpSpPr/>
        <p:nvPr/>
      </p:nvGrpSpPr>
      <p:grpSpPr>
        <a:xfrm>
          <a:off x="0" y="0"/>
          <a:ext cx="0" cy="0"/>
          <a:chOff x="0" y="0"/>
          <a:chExt cx="0" cy="0"/>
        </a:xfrm>
      </p:grpSpPr>
      <p:sp>
        <p:nvSpPr>
          <p:cNvPr id="458" name="Google Shape;458;p2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459" name="Google Shape;459;p24: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60" name="Google Shape;460;p24: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AU"/>
              <a:t>29</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Google Shape;115;p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16" name="Google Shape;116;p3: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17" name="Google Shape;117;p3: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AU"/>
              <a:t>3</a:t>
            </a:fld>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69"/>
        <p:cNvGrpSpPr/>
        <p:nvPr/>
      </p:nvGrpSpPr>
      <p:grpSpPr>
        <a:xfrm>
          <a:off x="0" y="0"/>
          <a:ext cx="0" cy="0"/>
          <a:chOff x="0" y="0"/>
          <a:chExt cx="0" cy="0"/>
        </a:xfrm>
      </p:grpSpPr>
      <p:sp>
        <p:nvSpPr>
          <p:cNvPr id="470" name="Google Shape;470;p2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471" name="Google Shape;471;p25: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72" name="Google Shape;472;p25: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AU"/>
              <a:t>30</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7"/>
        <p:cNvGrpSpPr/>
        <p:nvPr/>
      </p:nvGrpSpPr>
      <p:grpSpPr>
        <a:xfrm>
          <a:off x="0" y="0"/>
          <a:ext cx="0" cy="0"/>
          <a:chOff x="0" y="0"/>
          <a:chExt cx="0" cy="0"/>
        </a:xfrm>
      </p:grpSpPr>
      <p:sp>
        <p:nvSpPr>
          <p:cNvPr id="128" name="Google Shape;128;g72fd12e602_0_1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29" name="Google Shape;129;g72fd12e602_0_16: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30" name="Google Shape;130;g72fd12e602_0_16: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AU"/>
              <a:t>4</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0"/>
        <p:cNvGrpSpPr/>
        <p:nvPr/>
      </p:nvGrpSpPr>
      <p:grpSpPr>
        <a:xfrm>
          <a:off x="0" y="0"/>
          <a:ext cx="0" cy="0"/>
          <a:chOff x="0" y="0"/>
          <a:chExt cx="0" cy="0"/>
        </a:xfrm>
      </p:grpSpPr>
      <p:sp>
        <p:nvSpPr>
          <p:cNvPr id="141" name="Google Shape;141;g72fd12e602_0_3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42" name="Google Shape;142;g72fd12e602_0_32: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43" name="Google Shape;143;g72fd12e602_0_32: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AU"/>
              <a:t>5</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Google Shape;154;p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55" name="Google Shape;155;p7: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56" name="Google Shape;156;p7: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AU"/>
              <a:t>6</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Google Shape;167;g72fd12e602_5_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68" name="Google Shape;168;g72fd12e602_5_0: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69" name="Google Shape;169;g72fd12e602_5_0: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AU"/>
              <a:t>7</a:t>
            </a:fld>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9"/>
        <p:cNvGrpSpPr/>
        <p:nvPr/>
      </p:nvGrpSpPr>
      <p:grpSpPr>
        <a:xfrm>
          <a:off x="0" y="0"/>
          <a:ext cx="0" cy="0"/>
          <a:chOff x="0" y="0"/>
          <a:chExt cx="0" cy="0"/>
        </a:xfrm>
      </p:grpSpPr>
      <p:sp>
        <p:nvSpPr>
          <p:cNvPr id="180" name="Google Shape;180;p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81" name="Google Shape;181;p4: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82" name="Google Shape;182;p4: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AU"/>
              <a:t>8</a:t>
            </a:fld>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2"/>
        <p:cNvGrpSpPr/>
        <p:nvPr/>
      </p:nvGrpSpPr>
      <p:grpSpPr>
        <a:xfrm>
          <a:off x="0" y="0"/>
          <a:ext cx="0" cy="0"/>
          <a:chOff x="0" y="0"/>
          <a:chExt cx="0" cy="0"/>
        </a:xfrm>
      </p:grpSpPr>
      <p:sp>
        <p:nvSpPr>
          <p:cNvPr id="193" name="Google Shape;193;p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94" name="Google Shape;194;p5: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95" name="Google Shape;195;p5: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AU"/>
              <a:t>9</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Cover">
  <p:cSld name="Cover">
    <p:bg>
      <p:bgPr>
        <a:solidFill>
          <a:schemeClr val="lt2"/>
        </a:solidFill>
        <a:effectLst/>
      </p:bgPr>
    </p:bg>
    <p:spTree>
      <p:nvGrpSpPr>
        <p:cNvPr id="1" name="Shape 15"/>
        <p:cNvGrpSpPr/>
        <p:nvPr/>
      </p:nvGrpSpPr>
      <p:grpSpPr>
        <a:xfrm>
          <a:off x="0" y="0"/>
          <a:ext cx="0" cy="0"/>
          <a:chOff x="0" y="0"/>
          <a:chExt cx="0" cy="0"/>
        </a:xfrm>
      </p:grpSpPr>
      <p:sp>
        <p:nvSpPr>
          <p:cNvPr id="16" name="Google Shape;16;p2"/>
          <p:cNvSpPr txBox="1"/>
          <p:nvPr/>
        </p:nvSpPr>
        <p:spPr>
          <a:xfrm>
            <a:off x="8309237" y="-257305"/>
            <a:ext cx="1219200" cy="1219200"/>
          </a:xfrm>
          <a:prstGeom prst="rect">
            <a:avLst/>
          </a:prstGeom>
          <a:noFill/>
          <a:ln>
            <a:noFill/>
          </a:ln>
        </p:spPr>
        <p:txBody>
          <a:bodyPr spcFirstLastPara="1" wrap="square" lIns="121900" tIns="60950" rIns="121900" bIns="60950" anchor="ctr" anchorCtr="0">
            <a:noAutofit/>
          </a:bodyPr>
          <a:lstStyle/>
          <a:p>
            <a:pPr marL="0" marR="0" lvl="0" indent="0" algn="l" rtl="0">
              <a:spcBef>
                <a:spcPts val="0"/>
              </a:spcBef>
              <a:spcAft>
                <a:spcPts val="0"/>
              </a:spcAft>
              <a:buNone/>
            </a:pPr>
            <a:endParaRPr sz="2400" b="0" i="0">
              <a:solidFill>
                <a:srgbClr val="00A7E0"/>
              </a:solidFill>
              <a:latin typeface="Arial"/>
              <a:ea typeface="Arial"/>
              <a:cs typeface="Arial"/>
              <a:sym typeface="Arial"/>
            </a:endParaRPr>
          </a:p>
        </p:txBody>
      </p:sp>
      <p:sp>
        <p:nvSpPr>
          <p:cNvPr id="17" name="Google Shape;17;p2"/>
          <p:cNvSpPr>
            <a:spLocks noGrp="1"/>
          </p:cNvSpPr>
          <p:nvPr>
            <p:ph type="pic" idx="2"/>
          </p:nvPr>
        </p:nvSpPr>
        <p:spPr>
          <a:xfrm>
            <a:off x="1463041" y="1946722"/>
            <a:ext cx="10728959" cy="491127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267"/>
              </a:spcBef>
              <a:spcAft>
                <a:spcPts val="0"/>
              </a:spcAft>
              <a:buClr>
                <a:srgbClr val="14387F"/>
              </a:buClr>
              <a:buSzPts val="1333"/>
              <a:buFont typeface="Arial"/>
              <a:buNone/>
              <a:defRPr sz="1333" b="0" i="0" u="none" strike="noStrike" cap="none">
                <a:solidFill>
                  <a:srgbClr val="14387F"/>
                </a:solidFill>
                <a:latin typeface="Calibri"/>
                <a:ea typeface="Calibri"/>
                <a:cs typeface="Calibri"/>
                <a:sym typeface="Calibri"/>
              </a:defRPr>
            </a:lvl1pPr>
            <a:lvl2pPr marR="0" lvl="1"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R="0" lvl="2"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R="0" lvl="3"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R="0" lvl="4"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R="0" lvl="5"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R="0" lvl="6"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R="0" lvl="7"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R="0" lvl="8"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8" name="Google Shape;18;p2"/>
          <p:cNvSpPr>
            <a:spLocks noGrp="1"/>
          </p:cNvSpPr>
          <p:nvPr>
            <p:ph type="pic" idx="3"/>
          </p:nvPr>
        </p:nvSpPr>
        <p:spPr>
          <a:xfrm>
            <a:off x="483452" y="5882320"/>
            <a:ext cx="1196336" cy="591901"/>
          </a:xfrm>
          <a:prstGeom prst="rect">
            <a:avLst/>
          </a:prstGeom>
          <a:solidFill>
            <a:schemeClr val="accent5"/>
          </a:solidFill>
          <a:ln>
            <a:noFill/>
          </a:ln>
        </p:spPr>
        <p:txBody>
          <a:bodyPr spcFirstLastPara="1" wrap="square" lIns="91425" tIns="45700" rIns="91425" bIns="45700" anchor="ctr" anchorCtr="0">
            <a:noAutofit/>
          </a:bodyPr>
          <a:lstStyle>
            <a:lvl1pPr marR="0" lvl="0" algn="ctr" rtl="0">
              <a:lnSpc>
                <a:spcPct val="100000"/>
              </a:lnSpc>
              <a:spcBef>
                <a:spcPts val="267"/>
              </a:spcBef>
              <a:spcAft>
                <a:spcPts val="0"/>
              </a:spcAft>
              <a:buClr>
                <a:schemeClr val="lt1"/>
              </a:buClr>
              <a:buSzPts val="1333"/>
              <a:buFont typeface="Arial"/>
              <a:buNone/>
              <a:defRPr sz="1333" b="0" i="0" u="none" strike="noStrike" cap="none">
                <a:solidFill>
                  <a:schemeClr val="lt1"/>
                </a:solidFill>
                <a:latin typeface="Calibri"/>
                <a:ea typeface="Calibri"/>
                <a:cs typeface="Calibri"/>
                <a:sym typeface="Calibri"/>
              </a:defRPr>
            </a:lvl1pPr>
            <a:lvl2pPr marR="0" lvl="1"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R="0" lvl="2"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R="0" lvl="3"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R="0" lvl="4"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R="0" lvl="5"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R="0" lvl="6"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R="0" lvl="7"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R="0" lvl="8"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64"/>
        <p:cNvGrpSpPr/>
        <p:nvPr/>
      </p:nvGrpSpPr>
      <p:grpSpPr>
        <a:xfrm>
          <a:off x="0" y="0"/>
          <a:ext cx="0" cy="0"/>
          <a:chOff x="0" y="0"/>
          <a:chExt cx="0" cy="0"/>
        </a:xfrm>
      </p:grpSpPr>
      <p:sp>
        <p:nvSpPr>
          <p:cNvPr id="65" name="Google Shape;65;p11"/>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6" name="Google Shape;66;p11"/>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67" name="Google Shape;67;p11"/>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8" name="Google Shape;68;p1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9" name="Google Shape;69;p1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0" name="Google Shape;70;p1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AU"/>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71"/>
        <p:cNvGrpSpPr/>
        <p:nvPr/>
      </p:nvGrpSpPr>
      <p:grpSpPr>
        <a:xfrm>
          <a:off x="0" y="0"/>
          <a:ext cx="0" cy="0"/>
          <a:chOff x="0" y="0"/>
          <a:chExt cx="0" cy="0"/>
        </a:xfrm>
      </p:grpSpPr>
      <p:sp>
        <p:nvSpPr>
          <p:cNvPr id="72" name="Google Shape;72;p12"/>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3" name="Google Shape;73;p12"/>
          <p:cNvSpPr>
            <a:spLocks noGrp="1"/>
          </p:cNvSpPr>
          <p:nvPr>
            <p:ph type="pic" idx="2"/>
          </p:nvPr>
        </p:nvSpPr>
        <p:spPr>
          <a:xfrm>
            <a:off x="5183188" y="987425"/>
            <a:ext cx="6172200" cy="4873625"/>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1000"/>
              </a:spcBef>
              <a:spcAft>
                <a:spcPts val="0"/>
              </a:spcAft>
              <a:buClr>
                <a:schemeClr val="dk1"/>
              </a:buClr>
              <a:buSzPts val="3200"/>
              <a:buFont typeface="Arial"/>
              <a:buNone/>
              <a:defRPr sz="3200" b="0" i="0" u="none" strike="noStrike" cap="none">
                <a:solidFill>
                  <a:schemeClr val="dk1"/>
                </a:solidFill>
                <a:latin typeface="Calibri"/>
                <a:ea typeface="Calibri"/>
                <a:cs typeface="Calibri"/>
                <a:sym typeface="Calibri"/>
              </a:defRPr>
            </a:lvl1pPr>
            <a:lvl2pPr marR="0" lvl="1" algn="l" rtl="0">
              <a:lnSpc>
                <a:spcPct val="90000"/>
              </a:lnSpc>
              <a:spcBef>
                <a:spcPts val="500"/>
              </a:spcBef>
              <a:spcAft>
                <a:spcPts val="0"/>
              </a:spcAft>
              <a:buClr>
                <a:schemeClr val="dk1"/>
              </a:buClr>
              <a:buSzPts val="2800"/>
              <a:buFont typeface="Arial"/>
              <a:buNone/>
              <a:defRPr sz="2800" b="0" i="0" u="none" strike="noStrike" cap="none">
                <a:solidFill>
                  <a:schemeClr val="dk1"/>
                </a:solidFill>
                <a:latin typeface="Calibri"/>
                <a:ea typeface="Calibri"/>
                <a:cs typeface="Calibri"/>
                <a:sym typeface="Calibri"/>
              </a:defRPr>
            </a:lvl2pPr>
            <a:lvl3pPr marR="0" lvl="2" algn="l" rtl="0">
              <a:lnSpc>
                <a:spcPct val="90000"/>
              </a:lnSpc>
              <a:spcBef>
                <a:spcPts val="50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3pPr>
            <a:lvl4pPr marR="0" lvl="3"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4pPr>
            <a:lvl5pPr marR="0" lvl="4"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5pPr>
            <a:lvl6pPr marR="0" lvl="5"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6pPr>
            <a:lvl7pPr marR="0" lvl="6"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7pPr>
            <a:lvl8pPr marR="0" lvl="7"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8pPr>
            <a:lvl9pPr marR="0" lvl="8"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74" name="Google Shape;74;p12"/>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75" name="Google Shape;75;p1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6" name="Google Shape;76;p1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7" name="Google Shape;77;p1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AU"/>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78"/>
        <p:cNvGrpSpPr/>
        <p:nvPr/>
      </p:nvGrpSpPr>
      <p:grpSpPr>
        <a:xfrm>
          <a:off x="0" y="0"/>
          <a:ext cx="0" cy="0"/>
          <a:chOff x="0" y="0"/>
          <a:chExt cx="0" cy="0"/>
        </a:xfrm>
      </p:grpSpPr>
      <p:sp>
        <p:nvSpPr>
          <p:cNvPr id="79" name="Google Shape;79;p13"/>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0" name="Google Shape;80;p13"/>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81" name="Google Shape;81;p1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2" name="Google Shape;82;p1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3" name="Google Shape;83;p1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AU"/>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84"/>
        <p:cNvGrpSpPr/>
        <p:nvPr/>
      </p:nvGrpSpPr>
      <p:grpSpPr>
        <a:xfrm>
          <a:off x="0" y="0"/>
          <a:ext cx="0" cy="0"/>
          <a:chOff x="0" y="0"/>
          <a:chExt cx="0" cy="0"/>
        </a:xfrm>
      </p:grpSpPr>
      <p:sp>
        <p:nvSpPr>
          <p:cNvPr id="85" name="Google Shape;85;p14"/>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6" name="Google Shape;86;p14"/>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87" name="Google Shape;87;p1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8" name="Google Shape;88;p1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9" name="Google Shape;89;p1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AU"/>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Program Statement">
  <p:cSld name="Program Statement">
    <p:spTree>
      <p:nvGrpSpPr>
        <p:cNvPr id="1" name="Shape 19"/>
        <p:cNvGrpSpPr/>
        <p:nvPr/>
      </p:nvGrpSpPr>
      <p:grpSpPr>
        <a:xfrm>
          <a:off x="0" y="0"/>
          <a:ext cx="0" cy="0"/>
          <a:chOff x="0" y="0"/>
          <a:chExt cx="0" cy="0"/>
        </a:xfrm>
      </p:grpSpPr>
      <p:pic>
        <p:nvPicPr>
          <p:cNvPr id="20" name="Google Shape;20;p3"/>
          <p:cNvPicPr preferRelativeResize="0"/>
          <p:nvPr/>
        </p:nvPicPr>
        <p:blipFill rotWithShape="1">
          <a:blip r:embed="rId2">
            <a:alphaModFix/>
          </a:blip>
          <a:srcRect/>
          <a:stretch/>
        </p:blipFill>
        <p:spPr>
          <a:xfrm>
            <a:off x="8833" y="-1"/>
            <a:ext cx="12189721" cy="6859200"/>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21"/>
        <p:cNvGrpSpPr/>
        <p:nvPr/>
      </p:nvGrpSpPr>
      <p:grpSpPr>
        <a:xfrm>
          <a:off x="0" y="0"/>
          <a:ext cx="0" cy="0"/>
          <a:chOff x="0" y="0"/>
          <a:chExt cx="0" cy="0"/>
        </a:xfrm>
      </p:grpSpPr>
      <p:sp>
        <p:nvSpPr>
          <p:cNvPr id="22" name="Google Shape;22;p4"/>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3" name="Google Shape;23;p4"/>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24" name="Google Shape;24;p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5" name="Google Shape;25;p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6" name="Google Shape;26;p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AU"/>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7"/>
        <p:cNvGrpSpPr/>
        <p:nvPr/>
      </p:nvGrpSpPr>
      <p:grpSpPr>
        <a:xfrm>
          <a:off x="0" y="0"/>
          <a:ext cx="0" cy="0"/>
          <a:chOff x="0" y="0"/>
          <a:chExt cx="0" cy="0"/>
        </a:xfrm>
      </p:grpSpPr>
      <p:sp>
        <p:nvSpPr>
          <p:cNvPr id="28" name="Google Shape;28;p5"/>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9" name="Google Shape;29;p5"/>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0" name="Google Shape;30;p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1" name="Google Shape;31;p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2" name="Google Shape;32;p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AU"/>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33"/>
        <p:cNvGrpSpPr/>
        <p:nvPr/>
      </p:nvGrpSpPr>
      <p:grpSpPr>
        <a:xfrm>
          <a:off x="0" y="0"/>
          <a:ext cx="0" cy="0"/>
          <a:chOff x="0" y="0"/>
          <a:chExt cx="0" cy="0"/>
        </a:xfrm>
      </p:grpSpPr>
      <p:sp>
        <p:nvSpPr>
          <p:cNvPr id="34" name="Google Shape;34;p6"/>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no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5" name="Google Shape;35;p6"/>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1000"/>
              </a:spcBef>
              <a:spcAft>
                <a:spcPts val="0"/>
              </a:spcAft>
              <a:buClr>
                <a:srgbClr val="888888"/>
              </a:buClr>
              <a:buSzPts val="2400"/>
              <a:buNone/>
              <a:defRPr sz="2400">
                <a:solidFill>
                  <a:srgbClr val="888888"/>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36" name="Google Shape;36;p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7" name="Google Shape;37;p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8" name="Google Shape;38;p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AU"/>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39"/>
        <p:cNvGrpSpPr/>
        <p:nvPr/>
      </p:nvGrpSpPr>
      <p:grpSpPr>
        <a:xfrm>
          <a:off x="0" y="0"/>
          <a:ext cx="0" cy="0"/>
          <a:chOff x="0" y="0"/>
          <a:chExt cx="0" cy="0"/>
        </a:xfrm>
      </p:grpSpPr>
      <p:sp>
        <p:nvSpPr>
          <p:cNvPr id="40" name="Google Shape;40;p7"/>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1" name="Google Shape;41;p7"/>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2" name="Google Shape;42;p7"/>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3" name="Google Shape;43;p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4" name="Google Shape;44;p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5" name="Google Shape;45;p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AU"/>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6"/>
        <p:cNvGrpSpPr/>
        <p:nvPr/>
      </p:nvGrpSpPr>
      <p:grpSpPr>
        <a:xfrm>
          <a:off x="0" y="0"/>
          <a:ext cx="0" cy="0"/>
          <a:chOff x="0" y="0"/>
          <a:chExt cx="0" cy="0"/>
        </a:xfrm>
      </p:grpSpPr>
      <p:sp>
        <p:nvSpPr>
          <p:cNvPr id="47" name="Google Shape;47;p8"/>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8" name="Google Shape;48;p8"/>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9" name="Google Shape;49;p8"/>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50" name="Google Shape;50;p8"/>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51" name="Google Shape;51;p8"/>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52" name="Google Shape;52;p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4" name="Google Shape;54;p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AU"/>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55"/>
        <p:cNvGrpSpPr/>
        <p:nvPr/>
      </p:nvGrpSpPr>
      <p:grpSpPr>
        <a:xfrm>
          <a:off x="0" y="0"/>
          <a:ext cx="0" cy="0"/>
          <a:chOff x="0" y="0"/>
          <a:chExt cx="0" cy="0"/>
        </a:xfrm>
      </p:grpSpPr>
      <p:sp>
        <p:nvSpPr>
          <p:cNvPr id="56" name="Google Shape;56;p9"/>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7" name="Google Shape;57;p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8" name="Google Shape;58;p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9" name="Google Shape;59;p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AU"/>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60"/>
        <p:cNvGrpSpPr/>
        <p:nvPr/>
      </p:nvGrpSpPr>
      <p:grpSpPr>
        <a:xfrm>
          <a:off x="0" y="0"/>
          <a:ext cx="0" cy="0"/>
          <a:chOff x="0" y="0"/>
          <a:chExt cx="0" cy="0"/>
        </a:xfrm>
      </p:grpSpPr>
      <p:sp>
        <p:nvSpPr>
          <p:cNvPr id="61" name="Google Shape;61;p1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2" name="Google Shape;62;p1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3" name="Google Shape;63;p1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AU"/>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1"/>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2" name="Google Shape;12;p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3" name="Google Shape;13;p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4" name="Google Shape;14;p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AU"/>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jp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image" Target="../media/image2.png"/><Relationship Id="rId7" Type="http://schemas.openxmlformats.org/officeDocument/2006/relationships/image" Target="../media/image10.png"/><Relationship Id="rId2" Type="http://schemas.openxmlformats.org/officeDocument/2006/relationships/notesSlide" Target="../notesSlides/notesSlide10.xml"/><Relationship Id="rId1" Type="http://schemas.openxmlformats.org/officeDocument/2006/relationships/slideLayout" Target="../slideLayouts/slideLayout1.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6.jpg"/></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hyperlink" Target="https://www.ato.gov.au/Business/Depreciation-and-capital-expenses-and-allowances/Backing-business-investment---accelerated-depreciation/" TargetMode="External"/><Relationship Id="rId4" Type="http://schemas.openxmlformats.org/officeDocument/2006/relationships/image" Target="../media/image6.jpg"/></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11.png"/><Relationship Id="rId4" Type="http://schemas.openxmlformats.org/officeDocument/2006/relationships/image" Target="../media/image6.jpg"/></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6.jpg"/></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hyperlink" Target="https://www.australianapprenticeships.gov.au/" TargetMode="External"/><Relationship Id="rId4" Type="http://schemas.openxmlformats.org/officeDocument/2006/relationships/image" Target="../media/image6.jpg"/></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12.png"/><Relationship Id="rId4" Type="http://schemas.openxmlformats.org/officeDocument/2006/relationships/image" Target="../media/image6.jpg"/></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hyperlink" Target="https://treasury.gov.au/coronavirus/sme-guarantee-scheme" TargetMode="External"/><Relationship Id="rId4" Type="http://schemas.openxmlformats.org/officeDocument/2006/relationships/image" Target="../media/image6.jpg"/></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6.jpg"/></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8.xml"/><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6.jpg"/></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9.xml"/><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6.jp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6.jpg"/></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0.xml"/><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6.jpg"/></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1.xml"/><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6.jpg"/></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2.xml"/><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6.jpg"/></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3.xm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hyperlink" Target="https://www.ato.gov.au/general/gen/JobKeeper-payment/" TargetMode="External"/><Relationship Id="rId4" Type="http://schemas.openxmlformats.org/officeDocument/2006/relationships/image" Target="../media/image6.jpg"/></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4.xml"/><Relationship Id="rId1" Type="http://schemas.openxmlformats.org/officeDocument/2006/relationships/slideLayout" Target="../slideLayouts/slideLayout1.xml"/><Relationship Id="rId6" Type="http://schemas.openxmlformats.org/officeDocument/2006/relationships/image" Target="../media/image13.png"/><Relationship Id="rId5" Type="http://schemas.openxmlformats.org/officeDocument/2006/relationships/image" Target="../media/image5.png"/><Relationship Id="rId4" Type="http://schemas.openxmlformats.org/officeDocument/2006/relationships/image" Target="../media/image6.jpg"/></Relationships>
</file>

<file path=ppt/slides/_rels/slide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5.xml"/><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6.jpg"/></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6.xml"/><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6.jpg"/></Relationships>
</file>

<file path=ppt/slides/_rels/slide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7.xml"/><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6.jpg"/></Relationships>
</file>

<file path=ppt/slides/_rels/slide2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8.xml"/><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6.jpg"/></Relationships>
</file>

<file path=ppt/slides/_rels/slide2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9.xml"/><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6.jp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6.jpg"/></Relationships>
</file>

<file path=ppt/slides/_rels/slide30.xml.rels><?xml version="1.0" encoding="UTF-8" standalone="yes"?>
<Relationships xmlns="http://schemas.openxmlformats.org/package/2006/relationships"><Relationship Id="rId3" Type="http://schemas.openxmlformats.org/officeDocument/2006/relationships/image" Target="../media/image14.png"/><Relationship Id="rId7" Type="http://schemas.openxmlformats.org/officeDocument/2006/relationships/image" Target="../media/image5.png"/><Relationship Id="rId2" Type="http://schemas.openxmlformats.org/officeDocument/2006/relationships/notesSlide" Target="../notesSlides/notesSlide30.xml"/><Relationship Id="rId1" Type="http://schemas.openxmlformats.org/officeDocument/2006/relationships/slideLayout" Target="../slideLayouts/slideLayout1.xml"/><Relationship Id="rId6" Type="http://schemas.openxmlformats.org/officeDocument/2006/relationships/image" Target="../media/image15.jpg"/><Relationship Id="rId5" Type="http://schemas.openxmlformats.org/officeDocument/2006/relationships/image" Target="../media/image6.jpg"/><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hyperlink" Target="https://www.service.nsw.gov.au/campaign/covid-19-help-small-businesses/grants-loans-and-financial-assistance" TargetMode="External"/><Relationship Id="rId4" Type="http://schemas.openxmlformats.org/officeDocument/2006/relationships/image" Target="../media/image6.jp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hyperlink" Target="https://www.energynetworks.com.au/miscellaneous/covid-19-electricity-and-gas-network-relief-package/" TargetMode="External"/><Relationship Id="rId4" Type="http://schemas.openxmlformats.org/officeDocument/2006/relationships/image" Target="../media/image6.jp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6.jp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6.jp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6.jp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7.png"/><Relationship Id="rId4" Type="http://schemas.openxmlformats.org/officeDocument/2006/relationships/image" Target="../media/image6.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94"/>
        <p:cNvGrpSpPr/>
        <p:nvPr/>
      </p:nvGrpSpPr>
      <p:grpSpPr>
        <a:xfrm>
          <a:off x="0" y="0"/>
          <a:ext cx="0" cy="0"/>
          <a:chOff x="0" y="0"/>
          <a:chExt cx="0" cy="0"/>
        </a:xfrm>
      </p:grpSpPr>
      <p:sp>
        <p:nvSpPr>
          <p:cNvPr id="95" name="Google Shape;95;p15"/>
          <p:cNvSpPr/>
          <p:nvPr/>
        </p:nvSpPr>
        <p:spPr>
          <a:xfrm>
            <a:off x="0" y="1282800"/>
            <a:ext cx="12256800" cy="56298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96" name="Google Shape;96;p15"/>
          <p:cNvSpPr txBox="1"/>
          <p:nvPr/>
        </p:nvSpPr>
        <p:spPr>
          <a:xfrm>
            <a:off x="12957767" y="7354509"/>
            <a:ext cx="647733" cy="157537"/>
          </a:xfrm>
          <a:prstGeom prst="rect">
            <a:avLst/>
          </a:prstGeom>
          <a:noFill/>
          <a:ln>
            <a:noFill/>
          </a:ln>
        </p:spPr>
        <p:txBody>
          <a:bodyPr spcFirstLastPara="1" wrap="square" lIns="121900" tIns="60950" rIns="121900" bIns="60950" anchor="ctr" anchorCtr="0">
            <a:noAutofit/>
          </a:bodyPr>
          <a:lstStyle/>
          <a:p>
            <a:pPr marL="0" marR="0" lvl="0" indent="0" algn="l" rtl="0">
              <a:spcBef>
                <a:spcPts val="0"/>
              </a:spcBef>
              <a:spcAft>
                <a:spcPts val="0"/>
              </a:spcAft>
              <a:buNone/>
            </a:pPr>
            <a:endParaRPr sz="2400">
              <a:solidFill>
                <a:srgbClr val="00A7E0"/>
              </a:solidFill>
              <a:latin typeface="Arial"/>
              <a:ea typeface="Arial"/>
              <a:cs typeface="Arial"/>
              <a:sym typeface="Arial"/>
            </a:endParaRPr>
          </a:p>
        </p:txBody>
      </p:sp>
      <p:pic>
        <p:nvPicPr>
          <p:cNvPr id="97" name="Google Shape;97;p15"/>
          <p:cNvPicPr preferRelativeResize="0"/>
          <p:nvPr/>
        </p:nvPicPr>
        <p:blipFill rotWithShape="1">
          <a:blip r:embed="rId3">
            <a:alphaModFix/>
          </a:blip>
          <a:srcRect/>
          <a:stretch/>
        </p:blipFill>
        <p:spPr>
          <a:xfrm>
            <a:off x="2588" y="-35136"/>
            <a:ext cx="3268933" cy="6276910"/>
          </a:xfrm>
          <a:prstGeom prst="rect">
            <a:avLst/>
          </a:prstGeom>
          <a:noFill/>
          <a:ln>
            <a:noFill/>
          </a:ln>
        </p:spPr>
      </p:pic>
      <p:pic>
        <p:nvPicPr>
          <p:cNvPr id="98" name="Google Shape;98;p15"/>
          <p:cNvPicPr preferRelativeResize="0"/>
          <p:nvPr/>
        </p:nvPicPr>
        <p:blipFill rotWithShape="1">
          <a:blip r:embed="rId4">
            <a:alphaModFix/>
          </a:blip>
          <a:srcRect/>
          <a:stretch/>
        </p:blipFill>
        <p:spPr>
          <a:xfrm>
            <a:off x="3545175" y="1457750"/>
            <a:ext cx="1753725" cy="2271325"/>
          </a:xfrm>
          <a:prstGeom prst="rect">
            <a:avLst/>
          </a:prstGeom>
          <a:noFill/>
          <a:ln>
            <a:noFill/>
          </a:ln>
        </p:spPr>
      </p:pic>
      <p:pic>
        <p:nvPicPr>
          <p:cNvPr id="99" name="Google Shape;99;p15"/>
          <p:cNvPicPr preferRelativeResize="0"/>
          <p:nvPr/>
        </p:nvPicPr>
        <p:blipFill rotWithShape="1">
          <a:blip r:embed="rId5">
            <a:alphaModFix/>
          </a:blip>
          <a:srcRect l="30401" t="34681" r="6234" b="20389"/>
          <a:stretch/>
        </p:blipFill>
        <p:spPr>
          <a:xfrm>
            <a:off x="5213475" y="1805275"/>
            <a:ext cx="3143751" cy="1576276"/>
          </a:xfrm>
          <a:prstGeom prst="rect">
            <a:avLst/>
          </a:prstGeom>
          <a:noFill/>
          <a:ln>
            <a:noFill/>
          </a:ln>
        </p:spPr>
      </p:pic>
      <p:pic>
        <p:nvPicPr>
          <p:cNvPr id="100" name="Google Shape;100;p15" descr="A picture containing drawing&#10;&#10;Description automatically generated"/>
          <p:cNvPicPr preferRelativeResize="0"/>
          <p:nvPr/>
        </p:nvPicPr>
        <p:blipFill rotWithShape="1">
          <a:blip r:embed="rId6">
            <a:alphaModFix/>
          </a:blip>
          <a:srcRect/>
          <a:stretch/>
        </p:blipFill>
        <p:spPr>
          <a:xfrm>
            <a:off x="4289798" y="4187328"/>
            <a:ext cx="3783150" cy="2009550"/>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11"/>
        <p:cNvGrpSpPr/>
        <p:nvPr/>
      </p:nvGrpSpPr>
      <p:grpSpPr>
        <a:xfrm>
          <a:off x="0" y="0"/>
          <a:ext cx="0" cy="0"/>
          <a:chOff x="0" y="0"/>
          <a:chExt cx="0" cy="0"/>
        </a:xfrm>
      </p:grpSpPr>
      <p:sp>
        <p:nvSpPr>
          <p:cNvPr id="212" name="Google Shape;212;p24"/>
          <p:cNvSpPr/>
          <p:nvPr/>
        </p:nvSpPr>
        <p:spPr>
          <a:xfrm>
            <a:off x="0" y="1041000"/>
            <a:ext cx="12192000" cy="5817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213" name="Google Shape;213;p24"/>
          <p:cNvSpPr txBox="1"/>
          <p:nvPr/>
        </p:nvSpPr>
        <p:spPr>
          <a:xfrm>
            <a:off x="12957767" y="7354509"/>
            <a:ext cx="647733" cy="157537"/>
          </a:xfrm>
          <a:prstGeom prst="rect">
            <a:avLst/>
          </a:prstGeom>
          <a:noFill/>
          <a:ln>
            <a:noFill/>
          </a:ln>
        </p:spPr>
        <p:txBody>
          <a:bodyPr spcFirstLastPara="1" wrap="square" lIns="121900" tIns="60950" rIns="121900" bIns="60950" anchor="ctr" anchorCtr="0">
            <a:noAutofit/>
          </a:bodyPr>
          <a:lstStyle/>
          <a:p>
            <a:pPr marL="0" marR="0" lvl="0" indent="0" algn="l" rtl="0">
              <a:spcBef>
                <a:spcPts val="0"/>
              </a:spcBef>
              <a:spcAft>
                <a:spcPts val="0"/>
              </a:spcAft>
              <a:buNone/>
            </a:pPr>
            <a:endParaRPr sz="2400">
              <a:solidFill>
                <a:srgbClr val="00A7E0"/>
              </a:solidFill>
              <a:latin typeface="Arial"/>
              <a:ea typeface="Arial"/>
              <a:cs typeface="Arial"/>
              <a:sym typeface="Arial"/>
            </a:endParaRPr>
          </a:p>
        </p:txBody>
      </p:sp>
      <p:pic>
        <p:nvPicPr>
          <p:cNvPr id="214" name="Google Shape;214;p24"/>
          <p:cNvPicPr preferRelativeResize="0"/>
          <p:nvPr/>
        </p:nvPicPr>
        <p:blipFill rotWithShape="1">
          <a:blip r:embed="rId3">
            <a:alphaModFix/>
          </a:blip>
          <a:srcRect/>
          <a:stretch/>
        </p:blipFill>
        <p:spPr>
          <a:xfrm>
            <a:off x="-31962" y="16964"/>
            <a:ext cx="2579246" cy="5924948"/>
          </a:xfrm>
          <a:prstGeom prst="rect">
            <a:avLst/>
          </a:prstGeom>
          <a:noFill/>
          <a:ln>
            <a:noFill/>
          </a:ln>
        </p:spPr>
      </p:pic>
      <p:pic>
        <p:nvPicPr>
          <p:cNvPr id="215" name="Google Shape;215;p24"/>
          <p:cNvPicPr preferRelativeResize="0">
            <a:picLocks noGrp="1"/>
          </p:cNvPicPr>
          <p:nvPr>
            <p:ph type="pic" idx="3"/>
          </p:nvPr>
        </p:nvPicPr>
        <p:blipFill rotWithShape="1">
          <a:blip r:embed="rId4">
            <a:alphaModFix/>
          </a:blip>
          <a:srcRect l="1245" r="1246"/>
          <a:stretch/>
        </p:blipFill>
        <p:spPr>
          <a:xfrm>
            <a:off x="-9" y="5740154"/>
            <a:ext cx="2659800" cy="1117800"/>
          </a:xfrm>
          <a:prstGeom prst="rect">
            <a:avLst/>
          </a:prstGeom>
          <a:solidFill>
            <a:schemeClr val="accent5"/>
          </a:solidFill>
          <a:ln>
            <a:noFill/>
          </a:ln>
        </p:spPr>
      </p:pic>
      <p:sp>
        <p:nvSpPr>
          <p:cNvPr id="216" name="Google Shape;216;p24"/>
          <p:cNvSpPr/>
          <p:nvPr/>
        </p:nvSpPr>
        <p:spPr>
          <a:xfrm>
            <a:off x="10905565" y="2675965"/>
            <a:ext cx="1286436" cy="4182035"/>
          </a:xfrm>
          <a:prstGeom prst="triangle">
            <a:avLst>
              <a:gd name="adj" fmla="val 99867"/>
            </a:avLst>
          </a:prstGeom>
          <a:solidFill>
            <a:srgbClr val="2E75B5"/>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217" name="Google Shape;217;p24"/>
          <p:cNvSpPr txBox="1"/>
          <p:nvPr/>
        </p:nvSpPr>
        <p:spPr>
          <a:xfrm>
            <a:off x="0" y="200200"/>
            <a:ext cx="12192000" cy="693300"/>
          </a:xfrm>
          <a:prstGeom prst="rect">
            <a:avLst/>
          </a:prstGeom>
          <a:noFill/>
          <a:ln>
            <a:noFill/>
          </a:ln>
        </p:spPr>
        <p:txBody>
          <a:bodyPr spcFirstLastPara="1" wrap="square" lIns="91425" tIns="45700" rIns="91425" bIns="45700" anchor="t" anchorCtr="0">
            <a:noAutofit/>
          </a:bodyPr>
          <a:lstStyle/>
          <a:p>
            <a:pPr marL="0" lvl="0" indent="0" algn="ctr" rtl="0">
              <a:spcBef>
                <a:spcPts val="0"/>
              </a:spcBef>
              <a:spcAft>
                <a:spcPts val="0"/>
              </a:spcAft>
              <a:buClr>
                <a:schemeClr val="dk1"/>
              </a:buClr>
              <a:buFont typeface="Arial"/>
              <a:buNone/>
            </a:pPr>
            <a:r>
              <a:rPr lang="en-AU" sz="3200" b="1">
                <a:solidFill>
                  <a:schemeClr val="accent1"/>
                </a:solidFill>
                <a:latin typeface="Calibri"/>
                <a:ea typeface="Calibri"/>
                <a:cs typeface="Calibri"/>
                <a:sym typeface="Calibri"/>
              </a:rPr>
              <a:t>Boosting Cashflow - EMPLOYERS ONLY</a:t>
            </a:r>
            <a:endParaRPr/>
          </a:p>
        </p:txBody>
      </p:sp>
      <p:pic>
        <p:nvPicPr>
          <p:cNvPr id="218" name="Google Shape;218;p24"/>
          <p:cNvPicPr preferRelativeResize="0"/>
          <p:nvPr/>
        </p:nvPicPr>
        <p:blipFill rotWithShape="1">
          <a:blip r:embed="rId5">
            <a:alphaModFix/>
          </a:blip>
          <a:srcRect/>
          <a:stretch/>
        </p:blipFill>
        <p:spPr>
          <a:xfrm>
            <a:off x="3416567" y="2246139"/>
            <a:ext cx="6229423" cy="1154962"/>
          </a:xfrm>
          <a:prstGeom prst="rect">
            <a:avLst/>
          </a:prstGeom>
          <a:noFill/>
          <a:ln>
            <a:noFill/>
          </a:ln>
        </p:spPr>
      </p:pic>
      <p:pic>
        <p:nvPicPr>
          <p:cNvPr id="219" name="Google Shape;219;p24"/>
          <p:cNvPicPr preferRelativeResize="0"/>
          <p:nvPr/>
        </p:nvPicPr>
        <p:blipFill rotWithShape="1">
          <a:blip r:embed="rId6">
            <a:alphaModFix/>
          </a:blip>
          <a:srcRect/>
          <a:stretch/>
        </p:blipFill>
        <p:spPr>
          <a:xfrm>
            <a:off x="2995491" y="4581910"/>
            <a:ext cx="2556282" cy="1128748"/>
          </a:xfrm>
          <a:prstGeom prst="rect">
            <a:avLst/>
          </a:prstGeom>
          <a:noFill/>
          <a:ln>
            <a:noFill/>
          </a:ln>
        </p:spPr>
      </p:pic>
      <p:pic>
        <p:nvPicPr>
          <p:cNvPr id="220" name="Google Shape;220;p24"/>
          <p:cNvPicPr preferRelativeResize="0"/>
          <p:nvPr/>
        </p:nvPicPr>
        <p:blipFill rotWithShape="1">
          <a:blip r:embed="rId7">
            <a:alphaModFix/>
          </a:blip>
          <a:srcRect/>
          <a:stretch/>
        </p:blipFill>
        <p:spPr>
          <a:xfrm>
            <a:off x="6531278" y="4581910"/>
            <a:ext cx="2659822" cy="1128748"/>
          </a:xfrm>
          <a:prstGeom prst="rect">
            <a:avLst/>
          </a:prstGeom>
          <a:noFill/>
          <a:ln>
            <a:noFill/>
          </a:ln>
        </p:spPr>
      </p:pic>
      <p:sp>
        <p:nvSpPr>
          <p:cNvPr id="221" name="Google Shape;221;p24"/>
          <p:cNvSpPr/>
          <p:nvPr/>
        </p:nvSpPr>
        <p:spPr>
          <a:xfrm>
            <a:off x="2659824" y="4086440"/>
            <a:ext cx="223138" cy="538609"/>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chemeClr val="dk1"/>
              </a:buClr>
              <a:buSzPts val="1100"/>
              <a:buFont typeface="Arial"/>
              <a:buNone/>
            </a:pPr>
            <a:r>
              <a:rPr lang="en-AU" sz="1100" b="0" i="0" u="none" strike="noStrike" cap="none">
                <a:solidFill>
                  <a:schemeClr val="dk1"/>
                </a:solidFill>
                <a:latin typeface="Arial"/>
                <a:ea typeface="Arial"/>
                <a:cs typeface="Arial"/>
                <a:sym typeface="Arial"/>
              </a:rPr>
              <a:t>:</a:t>
            </a:r>
            <a:endParaRPr sz="1100" b="0" i="0" u="none" strike="noStrike" cap="none">
              <a:solidFill>
                <a:schemeClr val="dk1"/>
              </a:solidFill>
              <a:latin typeface="Arial"/>
              <a:ea typeface="Arial"/>
              <a:cs typeface="Arial"/>
              <a:sym typeface="Arial"/>
            </a:endParaRPr>
          </a:p>
          <a:p>
            <a:pPr marL="0" marR="0" lvl="0" indent="0" algn="l" rtl="0">
              <a:lnSpc>
                <a:spcPct val="100000"/>
              </a:lnSpc>
              <a:spcBef>
                <a:spcPts val="0"/>
              </a:spcBef>
              <a:spcAft>
                <a:spcPts val="0"/>
              </a:spcAft>
              <a:buClr>
                <a:schemeClr val="dk1"/>
              </a:buClr>
              <a:buSzPts val="1800"/>
              <a:buFont typeface="Calibri"/>
              <a:buNone/>
            </a:pPr>
            <a:endParaRPr sz="1800" b="0" i="0" u="none" strike="noStrike" cap="none">
              <a:solidFill>
                <a:schemeClr val="dk1"/>
              </a:solidFill>
              <a:latin typeface="Arial"/>
              <a:ea typeface="Arial"/>
              <a:cs typeface="Arial"/>
              <a:sym typeface="Arial"/>
            </a:endParaRPr>
          </a:p>
        </p:txBody>
      </p:sp>
      <p:sp>
        <p:nvSpPr>
          <p:cNvPr id="222" name="Google Shape;222;p24"/>
          <p:cNvSpPr/>
          <p:nvPr/>
        </p:nvSpPr>
        <p:spPr>
          <a:xfrm>
            <a:off x="1667200" y="3145550"/>
            <a:ext cx="9791100" cy="1778100"/>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r>
              <a:rPr lang="en-AU" sz="1800" b="1">
                <a:solidFill>
                  <a:schemeClr val="dk1"/>
                </a:solidFill>
                <a:latin typeface="Calibri"/>
                <a:ea typeface="Calibri"/>
                <a:cs typeface="Calibri"/>
                <a:sym typeface="Calibri"/>
              </a:rPr>
              <a:t>Quarterly</a:t>
            </a:r>
            <a:endParaRPr sz="1800">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chemeClr val="dk1"/>
              </a:buClr>
              <a:buSzPts val="1400"/>
              <a:buFont typeface="Arial"/>
              <a:buNone/>
            </a:pPr>
            <a:r>
              <a:rPr lang="en-AU" sz="1800" i="0" strike="noStrike" cap="none">
                <a:solidFill>
                  <a:schemeClr val="dk1"/>
                </a:solidFill>
                <a:latin typeface="Calibri"/>
                <a:ea typeface="Calibri"/>
                <a:cs typeface="Calibri"/>
                <a:sym typeface="Calibri"/>
              </a:rPr>
              <a:t>Ryan runs a trendy cafe in Wagga, he has 2 casual employees who earn around $10,000 per year each</a:t>
            </a:r>
            <a:endParaRPr sz="1800">
              <a:latin typeface="Calibri"/>
              <a:ea typeface="Calibri"/>
              <a:cs typeface="Calibri"/>
              <a:sym typeface="Calibri"/>
            </a:endParaRPr>
          </a:p>
          <a:p>
            <a:pPr marL="0" marR="0" lvl="0" indent="0" algn="l" rtl="0">
              <a:lnSpc>
                <a:spcPct val="100000"/>
              </a:lnSpc>
              <a:spcBef>
                <a:spcPts val="0"/>
              </a:spcBef>
              <a:spcAft>
                <a:spcPts val="0"/>
              </a:spcAft>
              <a:buClr>
                <a:schemeClr val="dk1"/>
              </a:buClr>
              <a:buSzPts val="1400"/>
              <a:buFont typeface="Arial"/>
              <a:buNone/>
            </a:pPr>
            <a:endParaRPr sz="1800">
              <a:latin typeface="Calibri"/>
              <a:ea typeface="Calibri"/>
              <a:cs typeface="Calibri"/>
              <a:sym typeface="Calibri"/>
            </a:endParaRPr>
          </a:p>
          <a:p>
            <a:pPr marL="0" marR="0" lvl="0" indent="0" algn="l" rtl="0">
              <a:lnSpc>
                <a:spcPct val="100000"/>
              </a:lnSpc>
              <a:spcBef>
                <a:spcPts val="0"/>
              </a:spcBef>
              <a:spcAft>
                <a:spcPts val="0"/>
              </a:spcAft>
              <a:buClr>
                <a:schemeClr val="dk1"/>
              </a:buClr>
              <a:buSzPts val="1400"/>
              <a:buFont typeface="Arial"/>
              <a:buNone/>
            </a:pPr>
            <a:r>
              <a:rPr lang="en-AU" sz="1800" i="0" strike="noStrike" cap="none">
                <a:solidFill>
                  <a:schemeClr val="dk1"/>
                </a:solidFill>
                <a:latin typeface="Calibri"/>
                <a:ea typeface="Calibri"/>
                <a:cs typeface="Calibri"/>
                <a:sym typeface="Calibri"/>
              </a:rPr>
              <a:t>His BAS look like this</a:t>
            </a:r>
            <a:r>
              <a:rPr lang="en-AU" sz="1800" i="0" u="none" strike="noStrike" cap="none">
                <a:solidFill>
                  <a:schemeClr val="dk1"/>
                </a:solidFill>
                <a:latin typeface="Calibri"/>
                <a:ea typeface="Calibri"/>
                <a:cs typeface="Calibri"/>
                <a:sym typeface="Calibri"/>
              </a:rPr>
              <a:t>:  </a:t>
            </a:r>
            <a:r>
              <a:rPr lang="en-AU" sz="1800">
                <a:solidFill>
                  <a:schemeClr val="dk1"/>
                </a:solidFill>
                <a:latin typeface="Calibri"/>
                <a:ea typeface="Calibri"/>
                <a:cs typeface="Calibri"/>
                <a:sym typeface="Calibri"/>
              </a:rPr>
              <a:t>I THINK HIS BOOST WILL ALSO HAVE 5,000 IN JUNE AND 5,000 IN SEPTEMBER.</a:t>
            </a:r>
            <a:endParaRPr sz="1800" i="0" u="none" strike="noStrike" cap="none">
              <a:solidFill>
                <a:schemeClr val="dk1"/>
              </a:solidFill>
              <a:latin typeface="Calibri"/>
              <a:ea typeface="Calibri"/>
              <a:cs typeface="Calibri"/>
              <a:sym typeface="Calibri"/>
            </a:endParaRPr>
          </a:p>
        </p:txBody>
      </p:sp>
      <p:sp>
        <p:nvSpPr>
          <p:cNvPr id="223" name="Google Shape;223;p24"/>
          <p:cNvSpPr txBox="1"/>
          <p:nvPr/>
        </p:nvSpPr>
        <p:spPr>
          <a:xfrm>
            <a:off x="2168094" y="1041010"/>
            <a:ext cx="7862171" cy="1015663"/>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AU" sz="2400" b="1">
                <a:solidFill>
                  <a:schemeClr val="dk1"/>
                </a:solidFill>
                <a:latin typeface="Calibri"/>
                <a:ea typeface="Calibri"/>
                <a:cs typeface="Calibri"/>
                <a:sym typeface="Calibri"/>
              </a:rPr>
              <a:t>Example Continued</a:t>
            </a:r>
            <a:endParaRPr/>
          </a:p>
          <a:p>
            <a:pPr marL="0" marR="0" lvl="0" indent="0" algn="l" rtl="0">
              <a:spcBef>
                <a:spcPts val="0"/>
              </a:spcBef>
              <a:spcAft>
                <a:spcPts val="0"/>
              </a:spcAft>
              <a:buNone/>
            </a:pPr>
            <a:endParaRPr sz="1800">
              <a:solidFill>
                <a:schemeClr val="dk1"/>
              </a:solidFill>
              <a:latin typeface="Calibri"/>
              <a:ea typeface="Calibri"/>
              <a:cs typeface="Calibri"/>
              <a:sym typeface="Calibri"/>
            </a:endParaRPr>
          </a:p>
          <a:p>
            <a:pPr marL="0" marR="0" lvl="0" indent="0" algn="l" rtl="0">
              <a:spcBef>
                <a:spcPts val="0"/>
              </a:spcBef>
              <a:spcAft>
                <a:spcPts val="0"/>
              </a:spcAft>
              <a:buNone/>
            </a:pPr>
            <a:r>
              <a:rPr lang="en-AU" sz="1800">
                <a:solidFill>
                  <a:schemeClr val="dk1"/>
                </a:solidFill>
                <a:latin typeface="Calibri"/>
                <a:ea typeface="Calibri"/>
                <a:cs typeface="Calibri"/>
                <a:sym typeface="Calibri"/>
              </a:rPr>
              <a:t>His boost will look like this;</a:t>
            </a:r>
            <a:endParaRPr/>
          </a:p>
        </p:txBody>
      </p:sp>
      <p:pic>
        <p:nvPicPr>
          <p:cNvPr id="224" name="Google Shape;224;p24" descr="A picture containing drawing&#10;&#10;Description automatically generated"/>
          <p:cNvPicPr preferRelativeResize="0"/>
          <p:nvPr/>
        </p:nvPicPr>
        <p:blipFill rotWithShape="1">
          <a:blip r:embed="rId8">
            <a:alphaModFix/>
          </a:blip>
          <a:srcRect/>
          <a:stretch/>
        </p:blipFill>
        <p:spPr>
          <a:xfrm>
            <a:off x="10011027" y="16983"/>
            <a:ext cx="1790715" cy="951205"/>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29"/>
        <p:cNvGrpSpPr/>
        <p:nvPr/>
      </p:nvGrpSpPr>
      <p:grpSpPr>
        <a:xfrm>
          <a:off x="0" y="0"/>
          <a:ext cx="0" cy="0"/>
          <a:chOff x="0" y="0"/>
          <a:chExt cx="0" cy="0"/>
        </a:xfrm>
      </p:grpSpPr>
      <p:sp>
        <p:nvSpPr>
          <p:cNvPr id="230" name="Google Shape;230;p25"/>
          <p:cNvSpPr/>
          <p:nvPr/>
        </p:nvSpPr>
        <p:spPr>
          <a:xfrm>
            <a:off x="0" y="1027200"/>
            <a:ext cx="12192000" cy="58308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231" name="Google Shape;231;p25"/>
          <p:cNvSpPr txBox="1"/>
          <p:nvPr/>
        </p:nvSpPr>
        <p:spPr>
          <a:xfrm>
            <a:off x="12957767" y="7354509"/>
            <a:ext cx="647733" cy="157537"/>
          </a:xfrm>
          <a:prstGeom prst="rect">
            <a:avLst/>
          </a:prstGeom>
          <a:noFill/>
          <a:ln>
            <a:noFill/>
          </a:ln>
        </p:spPr>
        <p:txBody>
          <a:bodyPr spcFirstLastPara="1" wrap="square" lIns="121900" tIns="60950" rIns="121900" bIns="60950" anchor="ctr" anchorCtr="0">
            <a:noAutofit/>
          </a:bodyPr>
          <a:lstStyle/>
          <a:p>
            <a:pPr marL="0" marR="0" lvl="0" indent="0" algn="l" rtl="0">
              <a:spcBef>
                <a:spcPts val="0"/>
              </a:spcBef>
              <a:spcAft>
                <a:spcPts val="0"/>
              </a:spcAft>
              <a:buNone/>
            </a:pPr>
            <a:endParaRPr sz="2400">
              <a:solidFill>
                <a:srgbClr val="00A7E0"/>
              </a:solidFill>
              <a:latin typeface="Arial"/>
              <a:ea typeface="Arial"/>
              <a:cs typeface="Arial"/>
              <a:sym typeface="Arial"/>
            </a:endParaRPr>
          </a:p>
        </p:txBody>
      </p:sp>
      <p:pic>
        <p:nvPicPr>
          <p:cNvPr id="232" name="Google Shape;232;p25"/>
          <p:cNvPicPr preferRelativeResize="0"/>
          <p:nvPr/>
        </p:nvPicPr>
        <p:blipFill rotWithShape="1">
          <a:blip r:embed="rId3">
            <a:alphaModFix/>
          </a:blip>
          <a:srcRect/>
          <a:stretch/>
        </p:blipFill>
        <p:spPr>
          <a:xfrm>
            <a:off x="2588" y="-35136"/>
            <a:ext cx="2579246" cy="5924948"/>
          </a:xfrm>
          <a:prstGeom prst="rect">
            <a:avLst/>
          </a:prstGeom>
          <a:noFill/>
          <a:ln>
            <a:noFill/>
          </a:ln>
        </p:spPr>
      </p:pic>
      <p:pic>
        <p:nvPicPr>
          <p:cNvPr id="233" name="Google Shape;233;p25"/>
          <p:cNvPicPr preferRelativeResize="0">
            <a:picLocks noGrp="1"/>
          </p:cNvPicPr>
          <p:nvPr>
            <p:ph type="pic" idx="3"/>
          </p:nvPr>
        </p:nvPicPr>
        <p:blipFill rotWithShape="1">
          <a:blip r:embed="rId4">
            <a:alphaModFix/>
          </a:blip>
          <a:srcRect l="1245" r="1246"/>
          <a:stretch/>
        </p:blipFill>
        <p:spPr>
          <a:xfrm>
            <a:off x="2599" y="5889801"/>
            <a:ext cx="2283600" cy="959700"/>
          </a:xfrm>
          <a:prstGeom prst="rect">
            <a:avLst/>
          </a:prstGeom>
          <a:solidFill>
            <a:schemeClr val="accent5"/>
          </a:solidFill>
          <a:ln>
            <a:noFill/>
          </a:ln>
        </p:spPr>
      </p:pic>
      <p:sp>
        <p:nvSpPr>
          <p:cNvPr id="234" name="Google Shape;234;p25"/>
          <p:cNvSpPr/>
          <p:nvPr/>
        </p:nvSpPr>
        <p:spPr>
          <a:xfrm>
            <a:off x="10905565" y="2675965"/>
            <a:ext cx="1286436" cy="4182035"/>
          </a:xfrm>
          <a:prstGeom prst="triangle">
            <a:avLst>
              <a:gd name="adj" fmla="val 99867"/>
            </a:avLst>
          </a:prstGeom>
          <a:solidFill>
            <a:srgbClr val="2E75B5"/>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235" name="Google Shape;235;p25"/>
          <p:cNvSpPr txBox="1"/>
          <p:nvPr/>
        </p:nvSpPr>
        <p:spPr>
          <a:xfrm>
            <a:off x="3806799" y="231302"/>
            <a:ext cx="5013221" cy="584775"/>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AU" sz="3200" b="1">
                <a:solidFill>
                  <a:schemeClr val="accent1"/>
                </a:solidFill>
                <a:latin typeface="Calibri"/>
                <a:ea typeface="Calibri"/>
                <a:cs typeface="Calibri"/>
                <a:sym typeface="Calibri"/>
              </a:rPr>
              <a:t>Support for Business</a:t>
            </a:r>
            <a:endParaRPr/>
          </a:p>
        </p:txBody>
      </p:sp>
      <p:sp>
        <p:nvSpPr>
          <p:cNvPr id="236" name="Google Shape;236;p25"/>
          <p:cNvSpPr txBox="1"/>
          <p:nvPr/>
        </p:nvSpPr>
        <p:spPr>
          <a:xfrm>
            <a:off x="2197821" y="1027199"/>
            <a:ext cx="9151212" cy="446276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AU" sz="2000" b="1">
                <a:solidFill>
                  <a:schemeClr val="dk1"/>
                </a:solidFill>
                <a:latin typeface="Calibri"/>
                <a:ea typeface="Calibri"/>
                <a:cs typeface="Calibri"/>
                <a:sym typeface="Calibri"/>
              </a:rPr>
              <a:t>Business Investment (BBI)</a:t>
            </a:r>
            <a:endParaRPr/>
          </a:p>
          <a:p>
            <a:pPr marL="0" marR="0" lvl="0" indent="0" algn="l" rtl="0">
              <a:spcBef>
                <a:spcPts val="0"/>
              </a:spcBef>
              <a:spcAft>
                <a:spcPts val="0"/>
              </a:spcAft>
              <a:buNone/>
            </a:pPr>
            <a:endParaRPr sz="800">
              <a:solidFill>
                <a:schemeClr val="dk1"/>
              </a:solidFill>
              <a:latin typeface="Calibri"/>
              <a:ea typeface="Calibri"/>
              <a:cs typeface="Calibri"/>
              <a:sym typeface="Calibri"/>
            </a:endParaRPr>
          </a:p>
          <a:p>
            <a:pPr marL="742950" marR="0" lvl="1" indent="-285750" algn="l" rtl="0">
              <a:spcBef>
                <a:spcPts val="0"/>
              </a:spcBef>
              <a:spcAft>
                <a:spcPts val="0"/>
              </a:spcAft>
              <a:buClr>
                <a:schemeClr val="dk1"/>
              </a:buClr>
              <a:buSzPts val="2000"/>
              <a:buFont typeface="Noto Sans Symbols"/>
              <a:buChar char="❑"/>
            </a:pPr>
            <a:r>
              <a:rPr lang="en-AU" sz="2000" b="0" i="0" u="none" strike="noStrike" cap="none">
                <a:solidFill>
                  <a:schemeClr val="dk1"/>
                </a:solidFill>
                <a:latin typeface="Calibri"/>
                <a:ea typeface="Calibri"/>
                <a:cs typeface="Calibri"/>
                <a:sym typeface="Calibri"/>
              </a:rPr>
              <a:t>Business with an aggregated annual turnover of less than $500 million can depreciate assets at an accelerated rate </a:t>
            </a:r>
            <a:r>
              <a:rPr lang="en-AU" sz="2000" b="0" i="1" u="none" strike="noStrike" cap="none">
                <a:solidFill>
                  <a:schemeClr val="dk1"/>
                </a:solidFill>
                <a:latin typeface="Calibri"/>
                <a:ea typeface="Calibri"/>
                <a:cs typeface="Calibri"/>
                <a:sym typeface="Calibri"/>
              </a:rPr>
              <a:t>(50% plus normal depreciation on the reduced balance)</a:t>
            </a:r>
            <a:endParaRPr/>
          </a:p>
          <a:p>
            <a:pPr marL="742950" marR="0" lvl="1" indent="-285750" algn="l" rtl="0">
              <a:spcBef>
                <a:spcPts val="0"/>
              </a:spcBef>
              <a:spcAft>
                <a:spcPts val="0"/>
              </a:spcAft>
              <a:buClr>
                <a:schemeClr val="dk1"/>
              </a:buClr>
              <a:buSzPts val="2000"/>
              <a:buFont typeface="Noto Sans Symbols"/>
              <a:buChar char="❑"/>
            </a:pPr>
            <a:r>
              <a:rPr lang="en-AU" sz="2000" b="0" i="0" u="none" strike="noStrike" cap="none">
                <a:solidFill>
                  <a:schemeClr val="dk1"/>
                </a:solidFill>
                <a:latin typeface="Calibri"/>
                <a:ea typeface="Calibri"/>
                <a:cs typeface="Calibri"/>
                <a:sym typeface="Calibri"/>
              </a:rPr>
              <a:t>Essentially for items over $150k.  OR OTHER EMPLOYERS </a:t>
            </a:r>
            <a:r>
              <a:rPr lang="en-AU" sz="2000">
                <a:solidFill>
                  <a:schemeClr val="dk1"/>
                </a:solidFill>
                <a:latin typeface="Calibri"/>
                <a:ea typeface="Calibri"/>
                <a:cs typeface="Calibri"/>
                <a:sym typeface="Calibri"/>
              </a:rPr>
              <a:t>IN 2021 FOR ITEMS OVER 1000.</a:t>
            </a:r>
            <a:endParaRPr/>
          </a:p>
          <a:p>
            <a:pPr marL="457200" marR="0" lvl="1" indent="0" algn="l" rtl="0">
              <a:spcBef>
                <a:spcPts val="0"/>
              </a:spcBef>
              <a:spcAft>
                <a:spcPts val="0"/>
              </a:spcAft>
              <a:buNone/>
            </a:pPr>
            <a:endParaRPr sz="800" b="0" i="1" u="none" strike="noStrike" cap="none">
              <a:solidFill>
                <a:schemeClr val="dk1"/>
              </a:solidFill>
              <a:latin typeface="Calibri"/>
              <a:ea typeface="Calibri"/>
              <a:cs typeface="Calibri"/>
              <a:sym typeface="Calibri"/>
            </a:endParaRPr>
          </a:p>
          <a:p>
            <a:pPr marL="0" marR="0" lvl="0" indent="0" algn="l" rtl="0">
              <a:spcBef>
                <a:spcPts val="0"/>
              </a:spcBef>
              <a:spcAft>
                <a:spcPts val="0"/>
              </a:spcAft>
              <a:buNone/>
            </a:pPr>
            <a:r>
              <a:rPr lang="en-AU" sz="2000" b="1">
                <a:solidFill>
                  <a:schemeClr val="dk1"/>
                </a:solidFill>
                <a:latin typeface="Calibri"/>
                <a:ea typeface="Calibri"/>
                <a:cs typeface="Calibri"/>
                <a:sym typeface="Calibri"/>
              </a:rPr>
              <a:t>Eligibility</a:t>
            </a:r>
            <a:endParaRPr/>
          </a:p>
          <a:p>
            <a:pPr marL="742950" marR="0" lvl="1" indent="-285750" algn="l" rtl="0">
              <a:spcBef>
                <a:spcPts val="0"/>
              </a:spcBef>
              <a:spcAft>
                <a:spcPts val="0"/>
              </a:spcAft>
              <a:buClr>
                <a:schemeClr val="dk1"/>
              </a:buClr>
              <a:buSzPts val="2000"/>
              <a:buFont typeface="Noto Sans Symbols"/>
              <a:buChar char="❑"/>
            </a:pPr>
            <a:r>
              <a:rPr lang="en-AU" sz="2000" b="0" i="0" u="none" strike="noStrike" cap="none">
                <a:solidFill>
                  <a:schemeClr val="dk1"/>
                </a:solidFill>
                <a:latin typeface="Calibri"/>
                <a:ea typeface="Calibri"/>
                <a:cs typeface="Calibri"/>
                <a:sym typeface="Calibri"/>
              </a:rPr>
              <a:t>Is not second hand, a building or capital works</a:t>
            </a:r>
            <a:endParaRPr/>
          </a:p>
          <a:p>
            <a:pPr marL="742950" marR="0" lvl="1" indent="-285750" algn="l" rtl="0">
              <a:spcBef>
                <a:spcPts val="0"/>
              </a:spcBef>
              <a:spcAft>
                <a:spcPts val="0"/>
              </a:spcAft>
              <a:buClr>
                <a:schemeClr val="dk1"/>
              </a:buClr>
              <a:buSzPts val="2000"/>
              <a:buFont typeface="Noto Sans Symbols"/>
              <a:buChar char="❑"/>
            </a:pPr>
            <a:r>
              <a:rPr lang="en-AU" sz="2000" b="0" i="0" u="none" strike="noStrike" cap="none">
                <a:solidFill>
                  <a:schemeClr val="dk1"/>
                </a:solidFill>
                <a:latin typeface="Calibri"/>
                <a:ea typeface="Calibri"/>
                <a:cs typeface="Calibri"/>
                <a:sym typeface="Calibri"/>
              </a:rPr>
              <a:t>Is an asset for which the entity has not claimed depreciation deductions (including under the instant asset write off rules)</a:t>
            </a:r>
            <a:endParaRPr/>
          </a:p>
          <a:p>
            <a:pPr marL="742950" marR="0" lvl="1" indent="-285750" algn="l" rtl="0">
              <a:spcBef>
                <a:spcPts val="0"/>
              </a:spcBef>
              <a:spcAft>
                <a:spcPts val="0"/>
              </a:spcAft>
              <a:buClr>
                <a:schemeClr val="dk1"/>
              </a:buClr>
              <a:buSzPts val="2000"/>
              <a:buFont typeface="Noto Sans Symbols"/>
              <a:buChar char="❑"/>
            </a:pPr>
            <a:r>
              <a:rPr lang="en-AU" sz="2000" b="0" i="0" u="none" strike="noStrike" cap="none">
                <a:solidFill>
                  <a:schemeClr val="dk1"/>
                </a:solidFill>
                <a:latin typeface="Calibri"/>
                <a:ea typeface="Calibri"/>
                <a:cs typeface="Calibri"/>
                <a:sym typeface="Calibri"/>
              </a:rPr>
              <a:t>Acquired and first used or installed ready for use for a taxable purpose between 12</a:t>
            </a:r>
            <a:r>
              <a:rPr lang="en-AU" sz="2000" b="0" i="0" u="none" strike="noStrike" cap="none" baseline="30000">
                <a:solidFill>
                  <a:schemeClr val="dk1"/>
                </a:solidFill>
                <a:latin typeface="Calibri"/>
                <a:ea typeface="Calibri"/>
                <a:cs typeface="Calibri"/>
                <a:sym typeface="Calibri"/>
              </a:rPr>
              <a:t>th</a:t>
            </a:r>
            <a:r>
              <a:rPr lang="en-AU" sz="2000" b="0" i="0" u="none" strike="noStrike" cap="none">
                <a:solidFill>
                  <a:schemeClr val="dk1"/>
                </a:solidFill>
                <a:latin typeface="Calibri"/>
                <a:ea typeface="Calibri"/>
                <a:cs typeface="Calibri"/>
                <a:sym typeface="Calibri"/>
              </a:rPr>
              <a:t> March &amp; 30</a:t>
            </a:r>
            <a:r>
              <a:rPr lang="en-AU" sz="2000" b="0" i="0" u="none" strike="noStrike" cap="none" baseline="30000">
                <a:solidFill>
                  <a:schemeClr val="dk1"/>
                </a:solidFill>
                <a:latin typeface="Calibri"/>
                <a:ea typeface="Calibri"/>
                <a:cs typeface="Calibri"/>
                <a:sym typeface="Calibri"/>
              </a:rPr>
              <a:t>th</a:t>
            </a:r>
            <a:r>
              <a:rPr lang="en-AU" sz="2000" b="0" i="0" u="none" strike="noStrike" cap="none">
                <a:solidFill>
                  <a:schemeClr val="dk1"/>
                </a:solidFill>
                <a:latin typeface="Calibri"/>
                <a:ea typeface="Calibri"/>
                <a:cs typeface="Calibri"/>
                <a:sym typeface="Calibri"/>
              </a:rPr>
              <a:t> June 2021.</a:t>
            </a:r>
            <a:endParaRPr/>
          </a:p>
          <a:p>
            <a:pPr marL="742950" marR="0" lvl="1" indent="-285750" algn="l" rtl="0">
              <a:spcBef>
                <a:spcPts val="0"/>
              </a:spcBef>
              <a:spcAft>
                <a:spcPts val="0"/>
              </a:spcAft>
              <a:buClr>
                <a:schemeClr val="dk1"/>
              </a:buClr>
              <a:buSzPts val="2000"/>
              <a:buFont typeface="Noto Sans Symbols"/>
              <a:buChar char="❑"/>
            </a:pPr>
            <a:r>
              <a:rPr lang="en-AU" sz="2000" b="0" i="1" u="none" strike="noStrike" cap="none">
                <a:solidFill>
                  <a:schemeClr val="dk1"/>
                </a:solidFill>
                <a:latin typeface="Calibri"/>
                <a:ea typeface="Calibri"/>
                <a:cs typeface="Calibri"/>
                <a:sym typeface="Calibri"/>
              </a:rPr>
              <a:t>Link - </a:t>
            </a:r>
            <a:r>
              <a:rPr lang="en-AU" sz="2000" b="0" i="0" u="sng" strike="noStrike" cap="none">
                <a:solidFill>
                  <a:schemeClr val="hlink"/>
                </a:solidFill>
                <a:latin typeface="Calibri"/>
                <a:ea typeface="Calibri"/>
                <a:cs typeface="Calibri"/>
                <a:sym typeface="Calibri"/>
                <a:hlinkClick r:id="rId5"/>
              </a:rPr>
              <a:t>https://www.ato.gov.au/Business/Depreciation-and-capital-expenses-and-allowances/Backing-business-investment---accelerated-depreciation/</a:t>
            </a:r>
            <a:endParaRPr sz="2000" b="0" i="1" u="none" strike="noStrike" cap="none">
              <a:solidFill>
                <a:schemeClr val="dk1"/>
              </a:solidFill>
              <a:latin typeface="Calibri"/>
              <a:ea typeface="Calibri"/>
              <a:cs typeface="Calibri"/>
              <a:sym typeface="Calibri"/>
            </a:endParaRPr>
          </a:p>
        </p:txBody>
      </p:sp>
      <p:pic>
        <p:nvPicPr>
          <p:cNvPr id="237" name="Google Shape;237;p25" descr="A picture containing drawing&#10;&#10;Description automatically generated"/>
          <p:cNvPicPr preferRelativeResize="0"/>
          <p:nvPr/>
        </p:nvPicPr>
        <p:blipFill rotWithShape="1">
          <a:blip r:embed="rId6">
            <a:alphaModFix/>
          </a:blip>
          <a:srcRect/>
          <a:stretch/>
        </p:blipFill>
        <p:spPr>
          <a:xfrm>
            <a:off x="10011027" y="16983"/>
            <a:ext cx="1790715" cy="951205"/>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42"/>
        <p:cNvGrpSpPr/>
        <p:nvPr/>
      </p:nvGrpSpPr>
      <p:grpSpPr>
        <a:xfrm>
          <a:off x="0" y="0"/>
          <a:ext cx="0" cy="0"/>
          <a:chOff x="0" y="0"/>
          <a:chExt cx="0" cy="0"/>
        </a:xfrm>
      </p:grpSpPr>
      <p:sp>
        <p:nvSpPr>
          <p:cNvPr id="243" name="Google Shape;243;p26"/>
          <p:cNvSpPr/>
          <p:nvPr/>
        </p:nvSpPr>
        <p:spPr>
          <a:xfrm>
            <a:off x="0" y="1045975"/>
            <a:ext cx="12192000" cy="58119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AU" sz="1800" i="1">
                <a:solidFill>
                  <a:schemeClr val="lt1"/>
                </a:solidFill>
                <a:latin typeface="Calibri"/>
                <a:ea typeface="Calibri"/>
                <a:cs typeface="Calibri"/>
                <a:sym typeface="Calibri"/>
              </a:rPr>
              <a:t>(existing cap - $50 million).</a:t>
            </a:r>
            <a:endParaRPr sz="1800">
              <a:solidFill>
                <a:schemeClr val="lt1"/>
              </a:solidFill>
              <a:latin typeface="Calibri"/>
              <a:ea typeface="Calibri"/>
              <a:cs typeface="Calibri"/>
              <a:sym typeface="Calibri"/>
            </a:endParaRPr>
          </a:p>
        </p:txBody>
      </p:sp>
      <p:sp>
        <p:nvSpPr>
          <p:cNvPr id="244" name="Google Shape;244;p26"/>
          <p:cNvSpPr txBox="1"/>
          <p:nvPr/>
        </p:nvSpPr>
        <p:spPr>
          <a:xfrm>
            <a:off x="12957767" y="7354509"/>
            <a:ext cx="647733" cy="157537"/>
          </a:xfrm>
          <a:prstGeom prst="rect">
            <a:avLst/>
          </a:prstGeom>
          <a:noFill/>
          <a:ln>
            <a:noFill/>
          </a:ln>
        </p:spPr>
        <p:txBody>
          <a:bodyPr spcFirstLastPara="1" wrap="square" lIns="121900" tIns="60950" rIns="121900" bIns="60950" anchor="ctr" anchorCtr="0">
            <a:noAutofit/>
          </a:bodyPr>
          <a:lstStyle/>
          <a:p>
            <a:pPr marL="0" marR="0" lvl="0" indent="0" algn="l" rtl="0">
              <a:spcBef>
                <a:spcPts val="0"/>
              </a:spcBef>
              <a:spcAft>
                <a:spcPts val="0"/>
              </a:spcAft>
              <a:buNone/>
            </a:pPr>
            <a:endParaRPr sz="2400">
              <a:solidFill>
                <a:srgbClr val="00A7E0"/>
              </a:solidFill>
              <a:latin typeface="Arial"/>
              <a:ea typeface="Arial"/>
              <a:cs typeface="Arial"/>
              <a:sym typeface="Arial"/>
            </a:endParaRPr>
          </a:p>
        </p:txBody>
      </p:sp>
      <p:pic>
        <p:nvPicPr>
          <p:cNvPr id="245" name="Google Shape;245;p26"/>
          <p:cNvPicPr preferRelativeResize="0"/>
          <p:nvPr/>
        </p:nvPicPr>
        <p:blipFill rotWithShape="1">
          <a:blip r:embed="rId3">
            <a:alphaModFix/>
          </a:blip>
          <a:srcRect/>
          <a:stretch/>
        </p:blipFill>
        <p:spPr>
          <a:xfrm>
            <a:off x="2588" y="-35136"/>
            <a:ext cx="2579247" cy="5924948"/>
          </a:xfrm>
          <a:prstGeom prst="rect">
            <a:avLst/>
          </a:prstGeom>
          <a:noFill/>
          <a:ln>
            <a:noFill/>
          </a:ln>
        </p:spPr>
      </p:pic>
      <p:pic>
        <p:nvPicPr>
          <p:cNvPr id="246" name="Google Shape;246;p26"/>
          <p:cNvPicPr preferRelativeResize="0">
            <a:picLocks noGrp="1"/>
          </p:cNvPicPr>
          <p:nvPr>
            <p:ph type="pic" idx="3"/>
          </p:nvPr>
        </p:nvPicPr>
        <p:blipFill rotWithShape="1">
          <a:blip r:embed="rId4">
            <a:alphaModFix/>
          </a:blip>
          <a:srcRect l="1245" r="1246"/>
          <a:stretch/>
        </p:blipFill>
        <p:spPr>
          <a:xfrm>
            <a:off x="16851" y="5670475"/>
            <a:ext cx="2825100" cy="1187400"/>
          </a:xfrm>
          <a:prstGeom prst="rect">
            <a:avLst/>
          </a:prstGeom>
          <a:solidFill>
            <a:schemeClr val="accent5"/>
          </a:solidFill>
          <a:ln>
            <a:noFill/>
          </a:ln>
        </p:spPr>
      </p:pic>
      <p:sp>
        <p:nvSpPr>
          <p:cNvPr id="247" name="Google Shape;247;p26"/>
          <p:cNvSpPr/>
          <p:nvPr/>
        </p:nvSpPr>
        <p:spPr>
          <a:xfrm>
            <a:off x="10905565" y="2675965"/>
            <a:ext cx="1286436" cy="4182035"/>
          </a:xfrm>
          <a:prstGeom prst="triangle">
            <a:avLst>
              <a:gd name="adj" fmla="val 99867"/>
            </a:avLst>
          </a:prstGeom>
          <a:solidFill>
            <a:srgbClr val="2E75B5"/>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248" name="Google Shape;248;p26"/>
          <p:cNvSpPr txBox="1"/>
          <p:nvPr/>
        </p:nvSpPr>
        <p:spPr>
          <a:xfrm>
            <a:off x="1696278" y="271995"/>
            <a:ext cx="10495721" cy="584775"/>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AU" sz="2400" b="1">
                <a:solidFill>
                  <a:schemeClr val="accent1"/>
                </a:solidFill>
                <a:latin typeface="Calibri"/>
                <a:ea typeface="Calibri"/>
                <a:cs typeface="Calibri"/>
                <a:sym typeface="Calibri"/>
              </a:rPr>
              <a:t>Example of Increased Threshold on future tax</a:t>
            </a:r>
            <a:endParaRPr sz="2400"/>
          </a:p>
        </p:txBody>
      </p:sp>
      <p:pic>
        <p:nvPicPr>
          <p:cNvPr id="249" name="Google Shape;249;p26"/>
          <p:cNvPicPr preferRelativeResize="0"/>
          <p:nvPr/>
        </p:nvPicPr>
        <p:blipFill rotWithShape="1">
          <a:blip r:embed="rId5">
            <a:alphaModFix/>
          </a:blip>
          <a:srcRect/>
          <a:stretch/>
        </p:blipFill>
        <p:spPr>
          <a:xfrm>
            <a:off x="3325202" y="1163901"/>
            <a:ext cx="7097115" cy="5077534"/>
          </a:xfrm>
          <a:prstGeom prst="rect">
            <a:avLst/>
          </a:prstGeom>
          <a:noFill/>
          <a:ln>
            <a:noFill/>
          </a:ln>
        </p:spPr>
      </p:pic>
      <p:pic>
        <p:nvPicPr>
          <p:cNvPr id="250" name="Google Shape;250;p26" descr="A picture containing drawing&#10;&#10;Description automatically generated"/>
          <p:cNvPicPr preferRelativeResize="0"/>
          <p:nvPr/>
        </p:nvPicPr>
        <p:blipFill rotWithShape="1">
          <a:blip r:embed="rId6">
            <a:alphaModFix/>
          </a:blip>
          <a:srcRect/>
          <a:stretch/>
        </p:blipFill>
        <p:spPr>
          <a:xfrm>
            <a:off x="10237952" y="8"/>
            <a:ext cx="1790715" cy="951205"/>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55"/>
        <p:cNvGrpSpPr/>
        <p:nvPr/>
      </p:nvGrpSpPr>
      <p:grpSpPr>
        <a:xfrm>
          <a:off x="0" y="0"/>
          <a:ext cx="0" cy="0"/>
          <a:chOff x="0" y="0"/>
          <a:chExt cx="0" cy="0"/>
        </a:xfrm>
      </p:grpSpPr>
      <p:sp>
        <p:nvSpPr>
          <p:cNvPr id="256" name="Google Shape;256;p27"/>
          <p:cNvSpPr/>
          <p:nvPr/>
        </p:nvSpPr>
        <p:spPr>
          <a:xfrm>
            <a:off x="0" y="1016375"/>
            <a:ext cx="12192000" cy="58416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257" name="Google Shape;257;p27"/>
          <p:cNvSpPr txBox="1"/>
          <p:nvPr/>
        </p:nvSpPr>
        <p:spPr>
          <a:xfrm>
            <a:off x="12957767" y="7354509"/>
            <a:ext cx="647733" cy="157537"/>
          </a:xfrm>
          <a:prstGeom prst="rect">
            <a:avLst/>
          </a:prstGeom>
          <a:noFill/>
          <a:ln>
            <a:noFill/>
          </a:ln>
        </p:spPr>
        <p:txBody>
          <a:bodyPr spcFirstLastPara="1" wrap="square" lIns="121900" tIns="60950" rIns="121900" bIns="60950" anchor="ctr" anchorCtr="0">
            <a:noAutofit/>
          </a:bodyPr>
          <a:lstStyle/>
          <a:p>
            <a:pPr marL="0" marR="0" lvl="0" indent="0" algn="l" rtl="0">
              <a:spcBef>
                <a:spcPts val="0"/>
              </a:spcBef>
              <a:spcAft>
                <a:spcPts val="0"/>
              </a:spcAft>
              <a:buNone/>
            </a:pPr>
            <a:endParaRPr sz="2400">
              <a:solidFill>
                <a:srgbClr val="00A7E0"/>
              </a:solidFill>
              <a:latin typeface="Arial"/>
              <a:ea typeface="Arial"/>
              <a:cs typeface="Arial"/>
              <a:sym typeface="Arial"/>
            </a:endParaRPr>
          </a:p>
        </p:txBody>
      </p:sp>
      <p:pic>
        <p:nvPicPr>
          <p:cNvPr id="258" name="Google Shape;258;p27"/>
          <p:cNvPicPr preferRelativeResize="0"/>
          <p:nvPr/>
        </p:nvPicPr>
        <p:blipFill rotWithShape="1">
          <a:blip r:embed="rId3">
            <a:alphaModFix/>
          </a:blip>
          <a:srcRect/>
          <a:stretch/>
        </p:blipFill>
        <p:spPr>
          <a:xfrm>
            <a:off x="2588" y="-35136"/>
            <a:ext cx="2579247" cy="5924948"/>
          </a:xfrm>
          <a:prstGeom prst="rect">
            <a:avLst/>
          </a:prstGeom>
          <a:noFill/>
          <a:ln>
            <a:noFill/>
          </a:ln>
        </p:spPr>
      </p:pic>
      <p:pic>
        <p:nvPicPr>
          <p:cNvPr id="259" name="Google Shape;259;p27"/>
          <p:cNvPicPr preferRelativeResize="0">
            <a:picLocks noGrp="1"/>
          </p:cNvPicPr>
          <p:nvPr>
            <p:ph type="pic" idx="3"/>
          </p:nvPr>
        </p:nvPicPr>
        <p:blipFill rotWithShape="1">
          <a:blip r:embed="rId4">
            <a:alphaModFix/>
          </a:blip>
          <a:srcRect l="1245" r="1246"/>
          <a:stretch/>
        </p:blipFill>
        <p:spPr>
          <a:xfrm>
            <a:off x="2601" y="5645675"/>
            <a:ext cx="2884500" cy="1212300"/>
          </a:xfrm>
          <a:prstGeom prst="rect">
            <a:avLst/>
          </a:prstGeom>
          <a:solidFill>
            <a:schemeClr val="accent5"/>
          </a:solidFill>
          <a:ln>
            <a:noFill/>
          </a:ln>
        </p:spPr>
      </p:pic>
      <p:sp>
        <p:nvSpPr>
          <p:cNvPr id="260" name="Google Shape;260;p27"/>
          <p:cNvSpPr/>
          <p:nvPr/>
        </p:nvSpPr>
        <p:spPr>
          <a:xfrm>
            <a:off x="10905565" y="2675965"/>
            <a:ext cx="1286436" cy="4182035"/>
          </a:xfrm>
          <a:prstGeom prst="triangle">
            <a:avLst>
              <a:gd name="adj" fmla="val 99867"/>
            </a:avLst>
          </a:prstGeom>
          <a:solidFill>
            <a:srgbClr val="2E75B5"/>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261" name="Google Shape;261;p27"/>
          <p:cNvSpPr txBox="1"/>
          <p:nvPr/>
        </p:nvSpPr>
        <p:spPr>
          <a:xfrm>
            <a:off x="0" y="271995"/>
            <a:ext cx="12191999" cy="584775"/>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AU" sz="3200" b="1">
                <a:solidFill>
                  <a:schemeClr val="accent1"/>
                </a:solidFill>
                <a:latin typeface="Calibri"/>
                <a:ea typeface="Calibri"/>
                <a:cs typeface="Calibri"/>
                <a:sym typeface="Calibri"/>
              </a:rPr>
              <a:t>Support for Business</a:t>
            </a:r>
            <a:endParaRPr/>
          </a:p>
        </p:txBody>
      </p:sp>
      <p:sp>
        <p:nvSpPr>
          <p:cNvPr id="262" name="Google Shape;262;p27"/>
          <p:cNvSpPr txBox="1"/>
          <p:nvPr/>
        </p:nvSpPr>
        <p:spPr>
          <a:xfrm>
            <a:off x="3251957" y="1150053"/>
            <a:ext cx="8296825" cy="5016758"/>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AU" sz="2400" b="1">
                <a:solidFill>
                  <a:schemeClr val="dk1"/>
                </a:solidFill>
                <a:latin typeface="Calibri"/>
                <a:ea typeface="Calibri"/>
                <a:cs typeface="Calibri"/>
                <a:sym typeface="Calibri"/>
              </a:rPr>
              <a:t>Instant Write off - Example</a:t>
            </a:r>
            <a:endParaRPr/>
          </a:p>
          <a:p>
            <a:pPr marL="0" marR="0" lvl="0" indent="0" algn="l" rtl="0">
              <a:spcBef>
                <a:spcPts val="0"/>
              </a:spcBef>
              <a:spcAft>
                <a:spcPts val="0"/>
              </a:spcAft>
              <a:buNone/>
            </a:pPr>
            <a:endParaRPr sz="1800">
              <a:solidFill>
                <a:schemeClr val="dk1"/>
              </a:solidFill>
              <a:latin typeface="Calibri"/>
              <a:ea typeface="Calibri"/>
              <a:cs typeface="Calibri"/>
              <a:sym typeface="Calibri"/>
            </a:endParaRPr>
          </a:p>
          <a:p>
            <a:pPr marL="0" marR="0" lvl="0" indent="0" algn="l" rtl="0">
              <a:spcBef>
                <a:spcPts val="0"/>
              </a:spcBef>
              <a:spcAft>
                <a:spcPts val="0"/>
              </a:spcAft>
              <a:buNone/>
            </a:pPr>
            <a:r>
              <a:rPr lang="en-AU" sz="1800">
                <a:solidFill>
                  <a:schemeClr val="dk1"/>
                </a:solidFill>
                <a:latin typeface="Calibri"/>
                <a:ea typeface="Calibri"/>
                <a:cs typeface="Calibri"/>
                <a:sym typeface="Calibri"/>
              </a:rPr>
              <a:t>A company purchases a TRACTOR for $66,000 inc. GST, delivered before 30/06/2020.</a:t>
            </a:r>
            <a:endParaRPr/>
          </a:p>
          <a:p>
            <a:pPr marL="0" marR="0" lvl="0" indent="0" algn="l" rtl="0">
              <a:spcBef>
                <a:spcPts val="0"/>
              </a:spcBef>
              <a:spcAft>
                <a:spcPts val="0"/>
              </a:spcAft>
              <a:buNone/>
            </a:pPr>
            <a:r>
              <a:rPr lang="en-AU" sz="1800">
                <a:solidFill>
                  <a:schemeClr val="dk1"/>
                </a:solidFill>
                <a:latin typeface="Calibri"/>
                <a:ea typeface="Calibri"/>
                <a:cs typeface="Calibri"/>
                <a:sym typeface="Calibri"/>
              </a:rPr>
              <a:t> </a:t>
            </a:r>
            <a:endParaRPr/>
          </a:p>
          <a:p>
            <a:pPr marL="0" marR="0" lvl="0" indent="0" algn="l" rtl="0">
              <a:spcBef>
                <a:spcPts val="0"/>
              </a:spcBef>
              <a:spcAft>
                <a:spcPts val="0"/>
              </a:spcAft>
              <a:buNone/>
            </a:pPr>
            <a:r>
              <a:rPr lang="en-AU" sz="1800">
                <a:solidFill>
                  <a:schemeClr val="dk1"/>
                </a:solidFill>
                <a:latin typeface="Calibri"/>
                <a:ea typeface="Calibri"/>
                <a:cs typeface="Calibri"/>
                <a:sym typeface="Calibri"/>
              </a:rPr>
              <a:t>The benefit of the stimulus would be:</a:t>
            </a:r>
            <a:endParaRPr/>
          </a:p>
          <a:p>
            <a:pPr marL="0" marR="0" lvl="0" indent="0" algn="l" rtl="0">
              <a:spcBef>
                <a:spcPts val="0"/>
              </a:spcBef>
              <a:spcAft>
                <a:spcPts val="0"/>
              </a:spcAft>
              <a:buNone/>
            </a:pPr>
            <a:r>
              <a:rPr lang="en-AU" sz="1800">
                <a:solidFill>
                  <a:schemeClr val="dk1"/>
                </a:solidFill>
                <a:latin typeface="Calibri"/>
                <a:ea typeface="Calibri"/>
                <a:cs typeface="Calibri"/>
                <a:sym typeface="Calibri"/>
              </a:rPr>
              <a:t> </a:t>
            </a:r>
            <a:endParaRPr/>
          </a:p>
          <a:p>
            <a:pPr marL="0" marR="0" lvl="0" indent="0" algn="l" rtl="0">
              <a:spcBef>
                <a:spcPts val="0"/>
              </a:spcBef>
              <a:spcAft>
                <a:spcPts val="0"/>
              </a:spcAft>
              <a:buNone/>
            </a:pPr>
            <a:r>
              <a:rPr lang="en-AU" sz="1800">
                <a:solidFill>
                  <a:schemeClr val="dk1"/>
                </a:solidFill>
                <a:latin typeface="Calibri"/>
                <a:ea typeface="Calibri"/>
                <a:cs typeface="Calibri"/>
                <a:sym typeface="Calibri"/>
              </a:rPr>
              <a:t>A tax deduction of </a:t>
            </a:r>
            <a:r>
              <a:rPr lang="en-AU" sz="1800" b="1">
                <a:solidFill>
                  <a:schemeClr val="dk1"/>
                </a:solidFill>
                <a:latin typeface="Calibri"/>
                <a:ea typeface="Calibri"/>
                <a:cs typeface="Calibri"/>
                <a:sym typeface="Calibri"/>
              </a:rPr>
              <a:t>$60,000</a:t>
            </a:r>
            <a:endParaRPr sz="1800" b="1">
              <a:solidFill>
                <a:schemeClr val="dk1"/>
              </a:solidFill>
              <a:latin typeface="Calibri"/>
              <a:ea typeface="Calibri"/>
              <a:cs typeface="Calibri"/>
              <a:sym typeface="Calibri"/>
            </a:endParaRPr>
          </a:p>
          <a:p>
            <a:pPr marL="0" marR="0" lvl="0" indent="0" algn="l" rtl="0">
              <a:spcBef>
                <a:spcPts val="0"/>
              </a:spcBef>
              <a:spcAft>
                <a:spcPts val="0"/>
              </a:spcAft>
              <a:buNone/>
            </a:pPr>
            <a:endParaRPr sz="1800" b="1">
              <a:solidFill>
                <a:schemeClr val="dk1"/>
              </a:solidFill>
              <a:latin typeface="Calibri"/>
              <a:ea typeface="Calibri"/>
              <a:cs typeface="Calibri"/>
              <a:sym typeface="Calibri"/>
            </a:endParaRPr>
          </a:p>
          <a:p>
            <a:pPr marL="0" marR="0" lvl="0" indent="0" algn="l" rtl="0">
              <a:spcBef>
                <a:spcPts val="0"/>
              </a:spcBef>
              <a:spcAft>
                <a:spcPts val="0"/>
              </a:spcAft>
              <a:buNone/>
            </a:pPr>
            <a:r>
              <a:rPr lang="en-AU" sz="1800" b="1">
                <a:solidFill>
                  <a:schemeClr val="dk1"/>
                </a:solidFill>
                <a:latin typeface="Calibri"/>
                <a:ea typeface="Calibri"/>
                <a:cs typeface="Calibri"/>
                <a:sym typeface="Calibri"/>
              </a:rPr>
              <a:t>NOTE 1: THIS IS A TAX DEDUCTION - NOT A REFUND</a:t>
            </a:r>
            <a:endParaRPr sz="1800" b="1">
              <a:solidFill>
                <a:schemeClr val="dk1"/>
              </a:solidFill>
              <a:latin typeface="Calibri"/>
              <a:ea typeface="Calibri"/>
              <a:cs typeface="Calibri"/>
              <a:sym typeface="Calibri"/>
            </a:endParaRPr>
          </a:p>
          <a:p>
            <a:pPr marL="0" marR="0" lvl="0" indent="0" algn="l" rtl="0">
              <a:spcBef>
                <a:spcPts val="0"/>
              </a:spcBef>
              <a:spcAft>
                <a:spcPts val="0"/>
              </a:spcAft>
              <a:buNone/>
            </a:pPr>
            <a:r>
              <a:rPr lang="en-AU" sz="1800">
                <a:solidFill>
                  <a:schemeClr val="dk1"/>
                </a:solidFill>
                <a:latin typeface="Calibri"/>
                <a:ea typeface="Calibri"/>
                <a:cs typeface="Calibri"/>
                <a:sym typeface="Calibri"/>
              </a:rPr>
              <a:t> </a:t>
            </a:r>
            <a:endParaRPr/>
          </a:p>
          <a:p>
            <a:pPr marL="0" marR="0" lvl="0" indent="0" algn="l" rtl="0">
              <a:spcBef>
                <a:spcPts val="0"/>
              </a:spcBef>
              <a:spcAft>
                <a:spcPts val="0"/>
              </a:spcAft>
              <a:buNone/>
            </a:pPr>
            <a:endParaRPr sz="1800">
              <a:solidFill>
                <a:schemeClr val="dk1"/>
              </a:solidFill>
              <a:latin typeface="Calibri"/>
              <a:ea typeface="Calibri"/>
              <a:cs typeface="Calibri"/>
              <a:sym typeface="Calibri"/>
            </a:endParaRPr>
          </a:p>
          <a:p>
            <a:pPr marL="0" marR="0" lvl="0" indent="0" algn="l" rtl="0">
              <a:spcBef>
                <a:spcPts val="0"/>
              </a:spcBef>
              <a:spcAft>
                <a:spcPts val="0"/>
              </a:spcAft>
              <a:buNone/>
            </a:pPr>
            <a:r>
              <a:rPr lang="en-AU" sz="1800">
                <a:solidFill>
                  <a:schemeClr val="dk1"/>
                </a:solidFill>
                <a:latin typeface="Calibri"/>
                <a:ea typeface="Calibri"/>
                <a:cs typeface="Calibri"/>
                <a:sym typeface="Calibri"/>
              </a:rPr>
              <a:t>NOTE 2: WHEN YOU DISPOSE OF THIS ASSET (TRADE IT IN) THE TRADE IN WILL BE TAXABLE INCOME - IT IS NOT OFFSET AGAINST THE POOL.</a:t>
            </a:r>
            <a:endParaRPr sz="1800">
              <a:solidFill>
                <a:schemeClr val="dk1"/>
              </a:solidFill>
              <a:latin typeface="Calibri"/>
              <a:ea typeface="Calibri"/>
              <a:cs typeface="Calibri"/>
              <a:sym typeface="Calibri"/>
            </a:endParaRPr>
          </a:p>
        </p:txBody>
      </p:sp>
      <p:pic>
        <p:nvPicPr>
          <p:cNvPr id="263" name="Google Shape;263;p27" descr="A picture containing drawing&#10;&#10;Description automatically generated"/>
          <p:cNvPicPr preferRelativeResize="0"/>
          <p:nvPr/>
        </p:nvPicPr>
        <p:blipFill rotWithShape="1">
          <a:blip r:embed="rId5">
            <a:alphaModFix/>
          </a:blip>
          <a:srcRect/>
          <a:stretch/>
        </p:blipFill>
        <p:spPr>
          <a:xfrm>
            <a:off x="10011027" y="16983"/>
            <a:ext cx="1790715" cy="951205"/>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68"/>
        <p:cNvGrpSpPr/>
        <p:nvPr/>
      </p:nvGrpSpPr>
      <p:grpSpPr>
        <a:xfrm>
          <a:off x="0" y="0"/>
          <a:ext cx="0" cy="0"/>
          <a:chOff x="0" y="0"/>
          <a:chExt cx="0" cy="0"/>
        </a:xfrm>
      </p:grpSpPr>
      <p:sp>
        <p:nvSpPr>
          <p:cNvPr id="269" name="Google Shape;269;p28"/>
          <p:cNvSpPr/>
          <p:nvPr/>
        </p:nvSpPr>
        <p:spPr>
          <a:xfrm>
            <a:off x="0" y="1045975"/>
            <a:ext cx="12192000" cy="58119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270" name="Google Shape;270;p28"/>
          <p:cNvSpPr txBox="1"/>
          <p:nvPr/>
        </p:nvSpPr>
        <p:spPr>
          <a:xfrm>
            <a:off x="12957767" y="7354509"/>
            <a:ext cx="647733" cy="157537"/>
          </a:xfrm>
          <a:prstGeom prst="rect">
            <a:avLst/>
          </a:prstGeom>
          <a:noFill/>
          <a:ln>
            <a:noFill/>
          </a:ln>
        </p:spPr>
        <p:txBody>
          <a:bodyPr spcFirstLastPara="1" wrap="square" lIns="121900" tIns="60950" rIns="121900" bIns="60950" anchor="ctr" anchorCtr="0">
            <a:noAutofit/>
          </a:bodyPr>
          <a:lstStyle/>
          <a:p>
            <a:pPr marL="0" marR="0" lvl="0" indent="0" algn="l" rtl="0">
              <a:spcBef>
                <a:spcPts val="0"/>
              </a:spcBef>
              <a:spcAft>
                <a:spcPts val="0"/>
              </a:spcAft>
              <a:buNone/>
            </a:pPr>
            <a:endParaRPr sz="2400">
              <a:solidFill>
                <a:srgbClr val="00A7E0"/>
              </a:solidFill>
              <a:latin typeface="Arial"/>
              <a:ea typeface="Arial"/>
              <a:cs typeface="Arial"/>
              <a:sym typeface="Arial"/>
            </a:endParaRPr>
          </a:p>
        </p:txBody>
      </p:sp>
      <p:pic>
        <p:nvPicPr>
          <p:cNvPr id="271" name="Google Shape;271;p28"/>
          <p:cNvPicPr preferRelativeResize="0"/>
          <p:nvPr/>
        </p:nvPicPr>
        <p:blipFill rotWithShape="1">
          <a:blip r:embed="rId3">
            <a:alphaModFix/>
          </a:blip>
          <a:srcRect/>
          <a:stretch/>
        </p:blipFill>
        <p:spPr>
          <a:xfrm>
            <a:off x="2588" y="-35136"/>
            <a:ext cx="2579247" cy="5924948"/>
          </a:xfrm>
          <a:prstGeom prst="rect">
            <a:avLst/>
          </a:prstGeom>
          <a:noFill/>
          <a:ln>
            <a:noFill/>
          </a:ln>
        </p:spPr>
      </p:pic>
      <p:pic>
        <p:nvPicPr>
          <p:cNvPr id="272" name="Google Shape;272;p28"/>
          <p:cNvPicPr preferRelativeResize="0">
            <a:picLocks noGrp="1"/>
          </p:cNvPicPr>
          <p:nvPr>
            <p:ph type="pic" idx="3"/>
          </p:nvPr>
        </p:nvPicPr>
        <p:blipFill rotWithShape="1">
          <a:blip r:embed="rId4">
            <a:alphaModFix/>
          </a:blip>
          <a:srcRect l="1245" r="1246"/>
          <a:stretch/>
        </p:blipFill>
        <p:spPr>
          <a:xfrm>
            <a:off x="1" y="5608201"/>
            <a:ext cx="2376900" cy="1249800"/>
          </a:xfrm>
          <a:prstGeom prst="rect">
            <a:avLst/>
          </a:prstGeom>
          <a:solidFill>
            <a:schemeClr val="accent5"/>
          </a:solidFill>
          <a:ln>
            <a:noFill/>
          </a:ln>
        </p:spPr>
      </p:pic>
      <p:sp>
        <p:nvSpPr>
          <p:cNvPr id="273" name="Google Shape;273;p28"/>
          <p:cNvSpPr/>
          <p:nvPr/>
        </p:nvSpPr>
        <p:spPr>
          <a:xfrm>
            <a:off x="10945176" y="2675965"/>
            <a:ext cx="1286436" cy="4182035"/>
          </a:xfrm>
          <a:prstGeom prst="triangle">
            <a:avLst>
              <a:gd name="adj" fmla="val 99867"/>
            </a:avLst>
          </a:prstGeom>
          <a:solidFill>
            <a:srgbClr val="2E75B5"/>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274" name="Google Shape;274;p28"/>
          <p:cNvSpPr txBox="1"/>
          <p:nvPr/>
        </p:nvSpPr>
        <p:spPr>
          <a:xfrm>
            <a:off x="0" y="231302"/>
            <a:ext cx="12189411" cy="584775"/>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AU" sz="3200" b="1">
                <a:solidFill>
                  <a:schemeClr val="accent1"/>
                </a:solidFill>
                <a:latin typeface="Calibri"/>
                <a:ea typeface="Calibri"/>
                <a:cs typeface="Calibri"/>
                <a:sym typeface="Calibri"/>
              </a:rPr>
              <a:t>Assistance for apprentices/trainee’s</a:t>
            </a:r>
            <a:endParaRPr/>
          </a:p>
        </p:txBody>
      </p:sp>
      <p:sp>
        <p:nvSpPr>
          <p:cNvPr id="275" name="Google Shape;275;p28"/>
          <p:cNvSpPr txBox="1"/>
          <p:nvPr/>
        </p:nvSpPr>
        <p:spPr>
          <a:xfrm>
            <a:off x="2217444" y="1077769"/>
            <a:ext cx="9151200" cy="40011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AU" sz="2400" b="1">
                <a:solidFill>
                  <a:schemeClr val="dk1"/>
                </a:solidFill>
                <a:latin typeface="Calibri"/>
                <a:ea typeface="Calibri"/>
                <a:cs typeface="Calibri"/>
                <a:sym typeface="Calibri"/>
              </a:rPr>
              <a:t>Snapshot</a:t>
            </a:r>
            <a:endParaRPr/>
          </a:p>
          <a:p>
            <a:pPr marL="0" marR="0" lvl="0" indent="0" algn="l" rtl="0">
              <a:spcBef>
                <a:spcPts val="0"/>
              </a:spcBef>
              <a:spcAft>
                <a:spcPts val="0"/>
              </a:spcAft>
              <a:buNone/>
            </a:pPr>
            <a:endParaRPr sz="800">
              <a:solidFill>
                <a:schemeClr val="dk1"/>
              </a:solidFill>
              <a:latin typeface="Calibri"/>
              <a:ea typeface="Calibri"/>
              <a:cs typeface="Calibri"/>
              <a:sym typeface="Calibri"/>
            </a:endParaRPr>
          </a:p>
          <a:p>
            <a:pPr marL="742950" marR="0" lvl="1" indent="-285750" algn="l" rtl="0">
              <a:spcBef>
                <a:spcPts val="0"/>
              </a:spcBef>
              <a:spcAft>
                <a:spcPts val="0"/>
              </a:spcAft>
              <a:buClr>
                <a:schemeClr val="dk1"/>
              </a:buClr>
              <a:buSzPts val="1800"/>
              <a:buFont typeface="Noto Sans Symbols"/>
              <a:buChar char="❑"/>
            </a:pPr>
            <a:r>
              <a:rPr lang="en-AU" sz="1800" b="0" i="0" u="none" strike="noStrike" cap="none">
                <a:solidFill>
                  <a:schemeClr val="dk1"/>
                </a:solidFill>
                <a:latin typeface="Calibri"/>
                <a:ea typeface="Calibri"/>
                <a:cs typeface="Calibri"/>
                <a:sym typeface="Calibri"/>
              </a:rPr>
              <a:t>Can apply for a wage subsidy of 50% of the wage paid to the apprentice</a:t>
            </a:r>
            <a:endParaRPr/>
          </a:p>
          <a:p>
            <a:pPr marL="742950" marR="0" lvl="1" indent="-285750" algn="l" rtl="0">
              <a:spcBef>
                <a:spcPts val="0"/>
              </a:spcBef>
              <a:spcAft>
                <a:spcPts val="0"/>
              </a:spcAft>
              <a:buClr>
                <a:schemeClr val="dk1"/>
              </a:buClr>
              <a:buSzPts val="1800"/>
              <a:buFont typeface="Noto Sans Symbols"/>
              <a:buChar char="❑"/>
            </a:pPr>
            <a:r>
              <a:rPr lang="en-AU" sz="1800" b="0" i="0" u="none" strike="noStrike" cap="none">
                <a:solidFill>
                  <a:schemeClr val="dk1"/>
                </a:solidFill>
                <a:latin typeface="Calibri"/>
                <a:ea typeface="Calibri"/>
                <a:cs typeface="Calibri"/>
                <a:sym typeface="Calibri"/>
              </a:rPr>
              <a:t>Max - $21k per apprentice ($7,000 /quarter)</a:t>
            </a:r>
            <a:endParaRPr/>
          </a:p>
          <a:p>
            <a:pPr marL="742950" marR="0" lvl="1" indent="-285750" algn="l" rtl="0">
              <a:spcBef>
                <a:spcPts val="0"/>
              </a:spcBef>
              <a:spcAft>
                <a:spcPts val="0"/>
              </a:spcAft>
              <a:buClr>
                <a:schemeClr val="dk1"/>
              </a:buClr>
              <a:buSzPts val="1800"/>
              <a:buFont typeface="Noto Sans Symbols"/>
              <a:buChar char="❑"/>
            </a:pPr>
            <a:r>
              <a:rPr lang="en-AU" sz="1800" b="0" i="0" u="none" strike="noStrike" cap="none">
                <a:solidFill>
                  <a:schemeClr val="dk1"/>
                </a:solidFill>
                <a:latin typeface="Calibri"/>
                <a:ea typeface="Calibri"/>
                <a:cs typeface="Calibri"/>
                <a:sym typeface="Calibri"/>
              </a:rPr>
              <a:t>Apprentice must be employed prior to 1 March 2020</a:t>
            </a:r>
            <a:endParaRPr/>
          </a:p>
          <a:p>
            <a:pPr marL="742950" marR="0" lvl="1" indent="-285750" algn="l" rtl="0">
              <a:spcBef>
                <a:spcPts val="0"/>
              </a:spcBef>
              <a:spcAft>
                <a:spcPts val="0"/>
              </a:spcAft>
              <a:buClr>
                <a:schemeClr val="dk1"/>
              </a:buClr>
              <a:buSzPts val="1800"/>
              <a:buFont typeface="Noto Sans Symbols"/>
              <a:buChar char="❑"/>
            </a:pPr>
            <a:r>
              <a:rPr lang="en-AU" sz="1800" b="0" i="0" u="none" strike="noStrike" cap="none">
                <a:solidFill>
                  <a:schemeClr val="dk1"/>
                </a:solidFill>
                <a:latin typeface="Calibri"/>
                <a:ea typeface="Calibri"/>
                <a:cs typeface="Calibri"/>
                <a:sym typeface="Calibri"/>
              </a:rPr>
              <a:t>Covers the period 1</a:t>
            </a:r>
            <a:r>
              <a:rPr lang="en-AU" sz="1800" b="0" i="0" u="none" strike="noStrike" cap="none" baseline="30000">
                <a:solidFill>
                  <a:schemeClr val="dk1"/>
                </a:solidFill>
                <a:latin typeface="Calibri"/>
                <a:ea typeface="Calibri"/>
                <a:cs typeface="Calibri"/>
                <a:sym typeface="Calibri"/>
              </a:rPr>
              <a:t>st</a:t>
            </a:r>
            <a:r>
              <a:rPr lang="en-AU" sz="1800" b="0" i="0" u="none" strike="noStrike" cap="none">
                <a:solidFill>
                  <a:schemeClr val="dk1"/>
                </a:solidFill>
                <a:latin typeface="Calibri"/>
                <a:ea typeface="Calibri"/>
                <a:cs typeface="Calibri"/>
                <a:sym typeface="Calibri"/>
              </a:rPr>
              <a:t> January to 30</a:t>
            </a:r>
            <a:r>
              <a:rPr lang="en-AU" sz="1800" b="0" i="0" u="none" strike="noStrike" cap="none" baseline="30000">
                <a:solidFill>
                  <a:schemeClr val="dk1"/>
                </a:solidFill>
                <a:latin typeface="Calibri"/>
                <a:ea typeface="Calibri"/>
                <a:cs typeface="Calibri"/>
                <a:sym typeface="Calibri"/>
              </a:rPr>
              <a:t>th</a:t>
            </a:r>
            <a:r>
              <a:rPr lang="en-AU" sz="1800" b="0" i="0" u="none" strike="noStrike" cap="none">
                <a:solidFill>
                  <a:schemeClr val="dk1"/>
                </a:solidFill>
                <a:latin typeface="Calibri"/>
                <a:ea typeface="Calibri"/>
                <a:cs typeface="Calibri"/>
                <a:sym typeface="Calibri"/>
              </a:rPr>
              <a:t> September 2020</a:t>
            </a:r>
            <a:endParaRPr/>
          </a:p>
          <a:p>
            <a:pPr marL="742950" marR="0" lvl="1" indent="-285750" algn="l" rtl="0">
              <a:spcBef>
                <a:spcPts val="0"/>
              </a:spcBef>
              <a:spcAft>
                <a:spcPts val="0"/>
              </a:spcAft>
              <a:buClr>
                <a:schemeClr val="dk1"/>
              </a:buClr>
              <a:buSzPts val="1800"/>
              <a:buFont typeface="Noto Sans Symbols"/>
              <a:buChar char="❑"/>
            </a:pPr>
            <a:r>
              <a:rPr lang="en-AU" sz="1800" b="0" i="0" u="none" strike="noStrike" cap="none">
                <a:solidFill>
                  <a:schemeClr val="dk1"/>
                </a:solidFill>
                <a:latin typeface="Calibri"/>
                <a:ea typeface="Calibri"/>
                <a:cs typeface="Calibri"/>
                <a:sym typeface="Calibri"/>
              </a:rPr>
              <a:t>Apprentice changing jobs can carry entitlements with them to the new employer</a:t>
            </a:r>
            <a:endParaRPr/>
          </a:p>
          <a:p>
            <a:pPr marL="742950" marR="0" lvl="1" indent="-171450" algn="l" rtl="0">
              <a:spcBef>
                <a:spcPts val="0"/>
              </a:spcBef>
              <a:spcAft>
                <a:spcPts val="0"/>
              </a:spcAft>
              <a:buClr>
                <a:schemeClr val="dk1"/>
              </a:buClr>
              <a:buSzPts val="1800"/>
              <a:buFont typeface="Noto Sans Symbols"/>
              <a:buNone/>
            </a:pPr>
            <a:endParaRPr sz="1800" b="0" i="0" u="none" strike="noStrike" cap="none">
              <a:solidFill>
                <a:schemeClr val="dk1"/>
              </a:solidFill>
              <a:latin typeface="Calibri"/>
              <a:ea typeface="Calibri"/>
              <a:cs typeface="Calibri"/>
              <a:sym typeface="Calibri"/>
            </a:endParaRPr>
          </a:p>
          <a:p>
            <a:pPr marL="0" marR="0" lvl="0" indent="0" algn="l" rtl="0">
              <a:spcBef>
                <a:spcPts val="0"/>
              </a:spcBef>
              <a:spcAft>
                <a:spcPts val="0"/>
              </a:spcAft>
              <a:buNone/>
            </a:pPr>
            <a:r>
              <a:rPr lang="en-AU" sz="2400" b="1">
                <a:solidFill>
                  <a:schemeClr val="dk1"/>
                </a:solidFill>
                <a:latin typeface="Calibri"/>
                <a:ea typeface="Calibri"/>
                <a:cs typeface="Calibri"/>
                <a:sym typeface="Calibri"/>
              </a:rPr>
              <a:t>Eligibility</a:t>
            </a:r>
            <a:endParaRPr/>
          </a:p>
          <a:p>
            <a:pPr marL="742950" marR="0" lvl="1" indent="-285750" algn="l" rtl="0">
              <a:spcBef>
                <a:spcPts val="0"/>
              </a:spcBef>
              <a:spcAft>
                <a:spcPts val="0"/>
              </a:spcAft>
              <a:buClr>
                <a:schemeClr val="dk1"/>
              </a:buClr>
              <a:buSzPts val="1800"/>
              <a:buFont typeface="Noto Sans Symbols"/>
              <a:buChar char="❑"/>
            </a:pPr>
            <a:r>
              <a:rPr lang="en-AU" sz="1800" b="0" i="0" u="none" strike="noStrike" cap="none">
                <a:solidFill>
                  <a:schemeClr val="dk1"/>
                </a:solidFill>
                <a:latin typeface="Calibri"/>
                <a:ea typeface="Calibri"/>
                <a:cs typeface="Calibri"/>
                <a:sym typeface="Calibri"/>
              </a:rPr>
              <a:t>Small business employing less than 20 full time employee’s</a:t>
            </a:r>
            <a:endParaRPr/>
          </a:p>
          <a:p>
            <a:pPr marL="742950" marR="0" lvl="1" indent="-285750" algn="l" rtl="0">
              <a:spcBef>
                <a:spcPts val="0"/>
              </a:spcBef>
              <a:spcAft>
                <a:spcPts val="0"/>
              </a:spcAft>
              <a:buClr>
                <a:schemeClr val="dk1"/>
              </a:buClr>
              <a:buSzPts val="1800"/>
              <a:buFont typeface="Noto Sans Symbols"/>
              <a:buChar char="❑"/>
            </a:pPr>
            <a:r>
              <a:rPr lang="en-AU" sz="1800" b="0" i="0" u="none" strike="noStrike" cap="none">
                <a:solidFill>
                  <a:schemeClr val="dk1"/>
                </a:solidFill>
                <a:latin typeface="Calibri"/>
                <a:ea typeface="Calibri"/>
                <a:cs typeface="Calibri"/>
                <a:sym typeface="Calibri"/>
              </a:rPr>
              <a:t>Eligibility assessment is undertaken by Australian Apprenticeship Support Network</a:t>
            </a:r>
            <a:endParaRPr/>
          </a:p>
          <a:p>
            <a:pPr marL="742950" marR="0" lvl="1" indent="-285750" algn="l" rtl="0">
              <a:spcBef>
                <a:spcPts val="0"/>
              </a:spcBef>
              <a:spcAft>
                <a:spcPts val="0"/>
              </a:spcAft>
              <a:buClr>
                <a:schemeClr val="dk1"/>
              </a:buClr>
              <a:buSzPts val="1800"/>
              <a:buFont typeface="Noto Sans Symbols"/>
              <a:buChar char="❑"/>
            </a:pPr>
            <a:r>
              <a:rPr lang="en-AU" sz="1800" b="0" i="0" u="none" strike="noStrike" cap="none">
                <a:solidFill>
                  <a:schemeClr val="dk1"/>
                </a:solidFill>
                <a:latin typeface="Calibri"/>
                <a:ea typeface="Calibri"/>
                <a:cs typeface="Calibri"/>
                <a:sym typeface="Calibri"/>
              </a:rPr>
              <a:t>Apply from early April 2020, Final claim in 31</a:t>
            </a:r>
            <a:r>
              <a:rPr lang="en-AU" sz="1800" b="0" i="0" u="none" strike="noStrike" cap="none" baseline="30000">
                <a:solidFill>
                  <a:schemeClr val="dk1"/>
                </a:solidFill>
                <a:latin typeface="Calibri"/>
                <a:ea typeface="Calibri"/>
                <a:cs typeface="Calibri"/>
                <a:sym typeface="Calibri"/>
              </a:rPr>
              <a:t>st</a:t>
            </a:r>
            <a:r>
              <a:rPr lang="en-AU" sz="1800" b="0" i="0" u="none" strike="noStrike" cap="none">
                <a:solidFill>
                  <a:schemeClr val="dk1"/>
                </a:solidFill>
                <a:latin typeface="Calibri"/>
                <a:ea typeface="Calibri"/>
                <a:cs typeface="Calibri"/>
                <a:sym typeface="Calibri"/>
              </a:rPr>
              <a:t> December 2020</a:t>
            </a:r>
            <a:endParaRPr/>
          </a:p>
          <a:p>
            <a:pPr marL="742950" marR="0" lvl="1" indent="-285750" algn="l" rtl="0">
              <a:spcBef>
                <a:spcPts val="0"/>
              </a:spcBef>
              <a:spcAft>
                <a:spcPts val="0"/>
              </a:spcAft>
              <a:buClr>
                <a:schemeClr val="dk1"/>
              </a:buClr>
              <a:buSzPts val="1800"/>
              <a:buFont typeface="Noto Sans Symbols"/>
              <a:buChar char="❑"/>
            </a:pPr>
            <a:r>
              <a:rPr lang="en-AU" sz="1800" b="0" i="0" u="none" strike="noStrike" cap="none">
                <a:solidFill>
                  <a:schemeClr val="dk1"/>
                </a:solidFill>
                <a:latin typeface="Calibri"/>
                <a:ea typeface="Calibri"/>
                <a:cs typeface="Calibri"/>
                <a:sym typeface="Calibri"/>
              </a:rPr>
              <a:t>More information - </a:t>
            </a:r>
            <a:r>
              <a:rPr lang="en-AU" sz="1800" b="0" i="0" u="sng" strike="noStrike" cap="none">
                <a:solidFill>
                  <a:schemeClr val="hlink"/>
                </a:solidFill>
                <a:latin typeface="Calibri"/>
                <a:ea typeface="Calibri"/>
                <a:cs typeface="Calibri"/>
                <a:sym typeface="Calibri"/>
                <a:hlinkClick r:id="rId5"/>
              </a:rPr>
              <a:t>https://www.australianapprenticeships.gov.au/</a:t>
            </a:r>
            <a:r>
              <a:rPr lang="en-AU" sz="1800" b="0" i="0" u="none" strike="noStrike" cap="none">
                <a:solidFill>
                  <a:schemeClr val="dk1"/>
                </a:solidFill>
                <a:latin typeface="Calibri"/>
                <a:ea typeface="Calibri"/>
                <a:cs typeface="Calibri"/>
                <a:sym typeface="Calibri"/>
              </a:rPr>
              <a:t> </a:t>
            </a:r>
            <a:endParaRPr sz="1800" b="0" i="0" u="none" strike="noStrike" cap="none">
              <a:solidFill>
                <a:schemeClr val="dk1"/>
              </a:solidFill>
              <a:latin typeface="Calibri"/>
              <a:ea typeface="Calibri"/>
              <a:cs typeface="Calibri"/>
              <a:sym typeface="Calibri"/>
            </a:endParaRPr>
          </a:p>
          <a:p>
            <a:pPr marL="742950" marR="0" lvl="1" indent="-285750" algn="l" rtl="0">
              <a:spcBef>
                <a:spcPts val="0"/>
              </a:spcBef>
              <a:spcAft>
                <a:spcPts val="0"/>
              </a:spcAft>
              <a:buClr>
                <a:schemeClr val="dk1"/>
              </a:buClr>
              <a:buSzPts val="1800"/>
              <a:buFont typeface="Calibri"/>
              <a:buChar char="❑"/>
            </a:pPr>
            <a:r>
              <a:rPr lang="en-AU" sz="1800">
                <a:solidFill>
                  <a:schemeClr val="dk1"/>
                </a:solidFill>
                <a:latin typeface="Calibri"/>
                <a:ea typeface="Calibri"/>
                <a:cs typeface="Calibri"/>
                <a:sym typeface="Calibri"/>
              </a:rPr>
              <a:t>Can’t do this and the Jobkeeper at same time</a:t>
            </a:r>
            <a:endParaRPr sz="1800">
              <a:solidFill>
                <a:schemeClr val="dk1"/>
              </a:solidFill>
              <a:latin typeface="Calibri"/>
              <a:ea typeface="Calibri"/>
              <a:cs typeface="Calibri"/>
              <a:sym typeface="Calibri"/>
            </a:endParaRPr>
          </a:p>
          <a:p>
            <a:pPr marL="742950" marR="0" lvl="1" indent="-171450" algn="l" rtl="0">
              <a:spcBef>
                <a:spcPts val="0"/>
              </a:spcBef>
              <a:spcAft>
                <a:spcPts val="0"/>
              </a:spcAft>
              <a:buClr>
                <a:schemeClr val="dk1"/>
              </a:buClr>
              <a:buSzPts val="1800"/>
              <a:buFont typeface="Noto Sans Symbols"/>
              <a:buNone/>
            </a:pPr>
            <a:endParaRPr sz="1800" b="0" i="0" u="none" strike="noStrike" cap="none">
              <a:solidFill>
                <a:schemeClr val="dk1"/>
              </a:solidFill>
              <a:latin typeface="Calibri"/>
              <a:ea typeface="Calibri"/>
              <a:cs typeface="Calibri"/>
              <a:sym typeface="Calibri"/>
            </a:endParaRPr>
          </a:p>
        </p:txBody>
      </p:sp>
      <p:pic>
        <p:nvPicPr>
          <p:cNvPr id="276" name="Google Shape;276;p28" descr="A picture containing drawing&#10;&#10;Description automatically generated"/>
          <p:cNvPicPr preferRelativeResize="0"/>
          <p:nvPr/>
        </p:nvPicPr>
        <p:blipFill rotWithShape="1">
          <a:blip r:embed="rId6">
            <a:alphaModFix/>
          </a:blip>
          <a:srcRect/>
          <a:stretch/>
        </p:blipFill>
        <p:spPr>
          <a:xfrm>
            <a:off x="10011027" y="16983"/>
            <a:ext cx="1790715" cy="951205"/>
          </a:xfrm>
          <a:prstGeom prst="rect">
            <a:avLst/>
          </a:prstGeom>
          <a:noFill/>
          <a:ln>
            <a:noFill/>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81"/>
        <p:cNvGrpSpPr/>
        <p:nvPr/>
      </p:nvGrpSpPr>
      <p:grpSpPr>
        <a:xfrm>
          <a:off x="0" y="0"/>
          <a:ext cx="0" cy="0"/>
          <a:chOff x="0" y="0"/>
          <a:chExt cx="0" cy="0"/>
        </a:xfrm>
      </p:grpSpPr>
      <p:sp>
        <p:nvSpPr>
          <p:cNvPr id="282" name="Google Shape;282;p29"/>
          <p:cNvSpPr/>
          <p:nvPr/>
        </p:nvSpPr>
        <p:spPr>
          <a:xfrm>
            <a:off x="1" y="-35136"/>
            <a:ext cx="12189411" cy="6893138"/>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283" name="Google Shape;283;p29"/>
          <p:cNvSpPr txBox="1"/>
          <p:nvPr/>
        </p:nvSpPr>
        <p:spPr>
          <a:xfrm>
            <a:off x="12957767" y="7354509"/>
            <a:ext cx="647733" cy="157537"/>
          </a:xfrm>
          <a:prstGeom prst="rect">
            <a:avLst/>
          </a:prstGeom>
          <a:noFill/>
          <a:ln>
            <a:noFill/>
          </a:ln>
        </p:spPr>
        <p:txBody>
          <a:bodyPr spcFirstLastPara="1" wrap="square" lIns="121900" tIns="60950" rIns="121900" bIns="60950" anchor="ctr" anchorCtr="0">
            <a:noAutofit/>
          </a:bodyPr>
          <a:lstStyle/>
          <a:p>
            <a:pPr marL="0" marR="0" lvl="0" indent="0" algn="l" rtl="0">
              <a:spcBef>
                <a:spcPts val="0"/>
              </a:spcBef>
              <a:spcAft>
                <a:spcPts val="0"/>
              </a:spcAft>
              <a:buNone/>
            </a:pPr>
            <a:endParaRPr sz="2400">
              <a:solidFill>
                <a:srgbClr val="00A7E0"/>
              </a:solidFill>
              <a:latin typeface="Arial"/>
              <a:ea typeface="Arial"/>
              <a:cs typeface="Arial"/>
              <a:sym typeface="Arial"/>
            </a:endParaRPr>
          </a:p>
        </p:txBody>
      </p:sp>
      <p:pic>
        <p:nvPicPr>
          <p:cNvPr id="284" name="Google Shape;284;p29"/>
          <p:cNvPicPr preferRelativeResize="0"/>
          <p:nvPr/>
        </p:nvPicPr>
        <p:blipFill rotWithShape="1">
          <a:blip r:embed="rId3">
            <a:alphaModFix/>
          </a:blip>
          <a:srcRect/>
          <a:stretch/>
        </p:blipFill>
        <p:spPr>
          <a:xfrm>
            <a:off x="2588" y="-35136"/>
            <a:ext cx="2579246" cy="5924948"/>
          </a:xfrm>
          <a:prstGeom prst="rect">
            <a:avLst/>
          </a:prstGeom>
          <a:noFill/>
          <a:ln>
            <a:noFill/>
          </a:ln>
        </p:spPr>
      </p:pic>
      <p:pic>
        <p:nvPicPr>
          <p:cNvPr id="285" name="Google Shape;285;p29"/>
          <p:cNvPicPr preferRelativeResize="0">
            <a:picLocks noGrp="1"/>
          </p:cNvPicPr>
          <p:nvPr>
            <p:ph type="pic" idx="3"/>
          </p:nvPr>
        </p:nvPicPr>
        <p:blipFill rotWithShape="1">
          <a:blip r:embed="rId4">
            <a:alphaModFix/>
          </a:blip>
          <a:srcRect l="1245" r="1246"/>
          <a:stretch/>
        </p:blipFill>
        <p:spPr>
          <a:xfrm>
            <a:off x="-37709" y="5740154"/>
            <a:ext cx="2659800" cy="1117800"/>
          </a:xfrm>
          <a:prstGeom prst="rect">
            <a:avLst/>
          </a:prstGeom>
          <a:solidFill>
            <a:schemeClr val="accent5"/>
          </a:solidFill>
          <a:ln>
            <a:noFill/>
          </a:ln>
        </p:spPr>
      </p:pic>
      <p:sp>
        <p:nvSpPr>
          <p:cNvPr id="286" name="Google Shape;286;p29"/>
          <p:cNvSpPr/>
          <p:nvPr/>
        </p:nvSpPr>
        <p:spPr>
          <a:xfrm>
            <a:off x="10905565" y="2675965"/>
            <a:ext cx="1286436" cy="4182035"/>
          </a:xfrm>
          <a:prstGeom prst="triangle">
            <a:avLst>
              <a:gd name="adj" fmla="val 99867"/>
            </a:avLst>
          </a:prstGeom>
          <a:solidFill>
            <a:srgbClr val="2E75B5"/>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pic>
        <p:nvPicPr>
          <p:cNvPr id="287" name="Google Shape;287;p29"/>
          <p:cNvPicPr preferRelativeResize="0"/>
          <p:nvPr/>
        </p:nvPicPr>
        <p:blipFill rotWithShape="1">
          <a:blip r:embed="rId5">
            <a:alphaModFix/>
          </a:blip>
          <a:srcRect/>
          <a:stretch/>
        </p:blipFill>
        <p:spPr>
          <a:xfrm>
            <a:off x="3030450" y="147175"/>
            <a:ext cx="6869150" cy="6099025"/>
          </a:xfrm>
          <a:prstGeom prst="rect">
            <a:avLst/>
          </a:prstGeom>
          <a:noFill/>
          <a:ln>
            <a:noFill/>
          </a:ln>
        </p:spPr>
      </p:pic>
      <p:pic>
        <p:nvPicPr>
          <p:cNvPr id="288" name="Google Shape;288;p29" descr="A picture containing drawing&#10;&#10;Description automatically generated"/>
          <p:cNvPicPr preferRelativeResize="0"/>
          <p:nvPr/>
        </p:nvPicPr>
        <p:blipFill rotWithShape="1">
          <a:blip r:embed="rId6">
            <a:alphaModFix/>
          </a:blip>
          <a:srcRect/>
          <a:stretch/>
        </p:blipFill>
        <p:spPr>
          <a:xfrm>
            <a:off x="10011027" y="16983"/>
            <a:ext cx="1790715" cy="951205"/>
          </a:xfrm>
          <a:prstGeom prst="rect">
            <a:avLst/>
          </a:prstGeom>
          <a:noFill/>
          <a:ln>
            <a:noFill/>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93"/>
        <p:cNvGrpSpPr/>
        <p:nvPr/>
      </p:nvGrpSpPr>
      <p:grpSpPr>
        <a:xfrm>
          <a:off x="0" y="0"/>
          <a:ext cx="0" cy="0"/>
          <a:chOff x="0" y="0"/>
          <a:chExt cx="0" cy="0"/>
        </a:xfrm>
      </p:grpSpPr>
      <p:sp>
        <p:nvSpPr>
          <p:cNvPr id="294" name="Google Shape;294;p30"/>
          <p:cNvSpPr/>
          <p:nvPr/>
        </p:nvSpPr>
        <p:spPr>
          <a:xfrm>
            <a:off x="1" y="1163900"/>
            <a:ext cx="12192000" cy="5694102"/>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295" name="Google Shape;295;p30"/>
          <p:cNvSpPr txBox="1"/>
          <p:nvPr/>
        </p:nvSpPr>
        <p:spPr>
          <a:xfrm>
            <a:off x="12957767" y="7354509"/>
            <a:ext cx="647733" cy="157537"/>
          </a:xfrm>
          <a:prstGeom prst="rect">
            <a:avLst/>
          </a:prstGeom>
          <a:noFill/>
          <a:ln>
            <a:noFill/>
          </a:ln>
        </p:spPr>
        <p:txBody>
          <a:bodyPr spcFirstLastPara="1" wrap="square" lIns="121900" tIns="60950" rIns="121900" bIns="60950" anchor="ctr" anchorCtr="0">
            <a:noAutofit/>
          </a:bodyPr>
          <a:lstStyle/>
          <a:p>
            <a:pPr marL="0" marR="0" lvl="0" indent="0" algn="l" rtl="0">
              <a:spcBef>
                <a:spcPts val="0"/>
              </a:spcBef>
              <a:spcAft>
                <a:spcPts val="0"/>
              </a:spcAft>
              <a:buNone/>
            </a:pPr>
            <a:endParaRPr sz="2400">
              <a:solidFill>
                <a:srgbClr val="00A7E0"/>
              </a:solidFill>
              <a:latin typeface="Arial"/>
              <a:ea typeface="Arial"/>
              <a:cs typeface="Arial"/>
              <a:sym typeface="Arial"/>
            </a:endParaRPr>
          </a:p>
        </p:txBody>
      </p:sp>
      <p:pic>
        <p:nvPicPr>
          <p:cNvPr id="296" name="Google Shape;296;p30"/>
          <p:cNvPicPr preferRelativeResize="0"/>
          <p:nvPr/>
        </p:nvPicPr>
        <p:blipFill rotWithShape="1">
          <a:blip r:embed="rId3">
            <a:alphaModFix/>
          </a:blip>
          <a:srcRect/>
          <a:stretch/>
        </p:blipFill>
        <p:spPr>
          <a:xfrm>
            <a:off x="2588" y="-35136"/>
            <a:ext cx="2579247" cy="5924948"/>
          </a:xfrm>
          <a:prstGeom prst="rect">
            <a:avLst/>
          </a:prstGeom>
          <a:noFill/>
          <a:ln>
            <a:noFill/>
          </a:ln>
        </p:spPr>
      </p:pic>
      <p:pic>
        <p:nvPicPr>
          <p:cNvPr id="297" name="Google Shape;297;p30"/>
          <p:cNvPicPr preferRelativeResize="0">
            <a:picLocks noGrp="1"/>
          </p:cNvPicPr>
          <p:nvPr>
            <p:ph type="pic" idx="3"/>
          </p:nvPr>
        </p:nvPicPr>
        <p:blipFill rotWithShape="1">
          <a:blip r:embed="rId4">
            <a:alphaModFix/>
          </a:blip>
          <a:srcRect l="1245" r="1246"/>
          <a:stretch/>
        </p:blipFill>
        <p:spPr>
          <a:xfrm>
            <a:off x="-37684" y="5740204"/>
            <a:ext cx="2659800" cy="1117800"/>
          </a:xfrm>
          <a:prstGeom prst="rect">
            <a:avLst/>
          </a:prstGeom>
          <a:solidFill>
            <a:schemeClr val="accent5"/>
          </a:solidFill>
          <a:ln>
            <a:noFill/>
          </a:ln>
        </p:spPr>
      </p:pic>
      <p:sp>
        <p:nvSpPr>
          <p:cNvPr id="298" name="Google Shape;298;p30"/>
          <p:cNvSpPr/>
          <p:nvPr/>
        </p:nvSpPr>
        <p:spPr>
          <a:xfrm>
            <a:off x="10905565" y="2675965"/>
            <a:ext cx="1286436" cy="4182035"/>
          </a:xfrm>
          <a:prstGeom prst="triangle">
            <a:avLst>
              <a:gd name="adj" fmla="val 99867"/>
            </a:avLst>
          </a:prstGeom>
          <a:solidFill>
            <a:srgbClr val="2E75B5"/>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299" name="Google Shape;299;p30"/>
          <p:cNvSpPr txBox="1"/>
          <p:nvPr/>
        </p:nvSpPr>
        <p:spPr>
          <a:xfrm>
            <a:off x="-18534" y="231302"/>
            <a:ext cx="12191999" cy="584775"/>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AU" sz="3200" b="1">
                <a:solidFill>
                  <a:schemeClr val="accent1"/>
                </a:solidFill>
                <a:latin typeface="Calibri"/>
                <a:ea typeface="Calibri"/>
                <a:cs typeface="Calibri"/>
                <a:sym typeface="Calibri"/>
              </a:rPr>
              <a:t>Guarantee of lending to businesses</a:t>
            </a:r>
            <a:endParaRPr/>
          </a:p>
        </p:txBody>
      </p:sp>
      <p:sp>
        <p:nvSpPr>
          <p:cNvPr id="300" name="Google Shape;300;p30"/>
          <p:cNvSpPr txBox="1"/>
          <p:nvPr/>
        </p:nvSpPr>
        <p:spPr>
          <a:xfrm>
            <a:off x="2168094" y="1163894"/>
            <a:ext cx="9151200" cy="39087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AU" sz="2400" b="1">
                <a:solidFill>
                  <a:schemeClr val="dk1"/>
                </a:solidFill>
                <a:latin typeface="Calibri"/>
                <a:ea typeface="Calibri"/>
                <a:cs typeface="Calibri"/>
                <a:sym typeface="Calibri"/>
              </a:rPr>
              <a:t>Supporting the flow of Credit</a:t>
            </a:r>
            <a:endParaRPr/>
          </a:p>
          <a:p>
            <a:pPr marL="0" marR="0" lvl="0" indent="0" algn="l" rtl="0">
              <a:spcBef>
                <a:spcPts val="0"/>
              </a:spcBef>
              <a:spcAft>
                <a:spcPts val="0"/>
              </a:spcAft>
              <a:buNone/>
            </a:pPr>
            <a:endParaRPr sz="800">
              <a:solidFill>
                <a:schemeClr val="dk1"/>
              </a:solidFill>
              <a:latin typeface="Calibri"/>
              <a:ea typeface="Calibri"/>
              <a:cs typeface="Calibri"/>
              <a:sym typeface="Calibri"/>
            </a:endParaRPr>
          </a:p>
          <a:p>
            <a:pPr marL="742950" marR="0" lvl="1" indent="-285750" algn="l" rtl="0">
              <a:spcBef>
                <a:spcPts val="0"/>
              </a:spcBef>
              <a:spcAft>
                <a:spcPts val="0"/>
              </a:spcAft>
              <a:buClr>
                <a:schemeClr val="dk1"/>
              </a:buClr>
              <a:buSzPts val="1800"/>
              <a:buFont typeface="Noto Sans Symbols"/>
              <a:buChar char="❑"/>
            </a:pPr>
            <a:r>
              <a:rPr lang="en-AU" sz="1800" b="0" i="0" u="none" strike="noStrike" cap="none">
                <a:solidFill>
                  <a:schemeClr val="dk1"/>
                </a:solidFill>
                <a:latin typeface="Calibri"/>
                <a:ea typeface="Calibri"/>
                <a:cs typeface="Calibri"/>
                <a:sym typeface="Calibri"/>
              </a:rPr>
              <a:t>Grant guarantees to banks. Loans made or to be made to businesses to assist in dealing with the impacts of COVID-19. </a:t>
            </a:r>
            <a:r>
              <a:rPr lang="en-AU" sz="1800">
                <a:solidFill>
                  <a:schemeClr val="dk1"/>
                </a:solidFill>
                <a:latin typeface="Calibri"/>
                <a:ea typeface="Calibri"/>
                <a:cs typeface="Calibri"/>
                <a:sym typeface="Calibri"/>
              </a:rPr>
              <a:t>(rent &amp; staff expenses)</a:t>
            </a:r>
            <a:endParaRPr sz="1800">
              <a:solidFill>
                <a:schemeClr val="dk1"/>
              </a:solidFill>
              <a:latin typeface="Calibri"/>
              <a:ea typeface="Calibri"/>
              <a:cs typeface="Calibri"/>
              <a:sym typeface="Calibri"/>
            </a:endParaRPr>
          </a:p>
          <a:p>
            <a:pPr marL="742950" marR="0" lvl="1" indent="-285750" algn="l" rtl="0">
              <a:spcBef>
                <a:spcPts val="0"/>
              </a:spcBef>
              <a:spcAft>
                <a:spcPts val="0"/>
              </a:spcAft>
              <a:buClr>
                <a:schemeClr val="dk1"/>
              </a:buClr>
              <a:buSzPts val="1800"/>
              <a:buFont typeface="Noto Sans Symbols"/>
              <a:buChar char="❑"/>
            </a:pPr>
            <a:r>
              <a:rPr lang="en-AU" sz="1800" b="0" i="0" u="none" strike="noStrike" cap="none">
                <a:solidFill>
                  <a:schemeClr val="dk1"/>
                </a:solidFill>
                <a:latin typeface="Calibri"/>
                <a:ea typeface="Calibri"/>
                <a:cs typeface="Calibri"/>
                <a:sym typeface="Calibri"/>
              </a:rPr>
              <a:t>Business with up to $50m turnover</a:t>
            </a:r>
            <a:endParaRPr/>
          </a:p>
          <a:p>
            <a:pPr marL="742950" marR="0" lvl="1" indent="-285750" algn="l" rtl="0">
              <a:spcBef>
                <a:spcPts val="0"/>
              </a:spcBef>
              <a:spcAft>
                <a:spcPts val="0"/>
              </a:spcAft>
              <a:buClr>
                <a:schemeClr val="dk1"/>
              </a:buClr>
              <a:buSzPts val="1800"/>
              <a:buFont typeface="Noto Sans Symbols"/>
              <a:buChar char="❑"/>
            </a:pPr>
            <a:r>
              <a:rPr lang="en-AU" sz="1800" b="0" i="0" u="none" strike="noStrike" cap="none">
                <a:solidFill>
                  <a:schemeClr val="dk1"/>
                </a:solidFill>
                <a:latin typeface="Calibri"/>
                <a:ea typeface="Calibri"/>
                <a:cs typeface="Calibri"/>
                <a:sym typeface="Calibri"/>
              </a:rPr>
              <a:t>Guarantee of 50%</a:t>
            </a:r>
            <a:endParaRPr/>
          </a:p>
          <a:p>
            <a:pPr marL="742950" marR="0" lvl="1" indent="-285750" algn="l" rtl="0">
              <a:spcBef>
                <a:spcPts val="0"/>
              </a:spcBef>
              <a:spcAft>
                <a:spcPts val="0"/>
              </a:spcAft>
              <a:buClr>
                <a:schemeClr val="dk1"/>
              </a:buClr>
              <a:buSzPts val="1800"/>
              <a:buFont typeface="Noto Sans Symbols"/>
              <a:buChar char="❑"/>
            </a:pPr>
            <a:r>
              <a:rPr lang="en-AU" sz="1800" b="0" i="0" u="none" strike="noStrike" cap="none">
                <a:solidFill>
                  <a:schemeClr val="dk1"/>
                </a:solidFill>
                <a:latin typeface="Calibri"/>
                <a:ea typeface="Calibri"/>
                <a:cs typeface="Calibri"/>
                <a:sym typeface="Calibri"/>
              </a:rPr>
              <a:t>Maximum loan amount $250,000 per borrower</a:t>
            </a:r>
            <a:endParaRPr/>
          </a:p>
          <a:p>
            <a:pPr marL="742950" marR="0" lvl="1" indent="-285750" algn="l" rtl="0">
              <a:spcBef>
                <a:spcPts val="0"/>
              </a:spcBef>
              <a:spcAft>
                <a:spcPts val="0"/>
              </a:spcAft>
              <a:buClr>
                <a:schemeClr val="dk1"/>
              </a:buClr>
              <a:buSzPts val="1800"/>
              <a:buFont typeface="Noto Sans Symbols"/>
              <a:buChar char="❑"/>
            </a:pPr>
            <a:r>
              <a:rPr lang="en-AU" sz="1800" b="0" i="0" u="none" strike="noStrike" cap="none">
                <a:solidFill>
                  <a:schemeClr val="dk1"/>
                </a:solidFill>
                <a:latin typeface="Calibri"/>
                <a:ea typeface="Calibri"/>
                <a:cs typeface="Calibri"/>
                <a:sym typeface="Calibri"/>
              </a:rPr>
              <a:t>Loan term – 3 years, with 6 month repayment holiday</a:t>
            </a:r>
            <a:endParaRPr/>
          </a:p>
          <a:p>
            <a:pPr marL="742950" marR="0" lvl="1" indent="-285750" algn="l" rtl="0">
              <a:spcBef>
                <a:spcPts val="0"/>
              </a:spcBef>
              <a:spcAft>
                <a:spcPts val="0"/>
              </a:spcAft>
              <a:buClr>
                <a:schemeClr val="dk1"/>
              </a:buClr>
              <a:buSzPts val="1800"/>
              <a:buFont typeface="Noto Sans Symbols"/>
              <a:buChar char="❑"/>
            </a:pPr>
            <a:r>
              <a:rPr lang="en-AU" sz="1800" b="0" i="0" u="none" strike="noStrike" cap="none">
                <a:solidFill>
                  <a:schemeClr val="dk1"/>
                </a:solidFill>
                <a:latin typeface="Calibri"/>
                <a:ea typeface="Calibri"/>
                <a:cs typeface="Calibri"/>
                <a:sym typeface="Calibri"/>
              </a:rPr>
              <a:t>Security – unsecured (no assets will need to be provided as security)</a:t>
            </a:r>
            <a:endParaRPr/>
          </a:p>
          <a:p>
            <a:pPr marL="742950" marR="0" lvl="1" indent="-285750" algn="l" rtl="0">
              <a:spcBef>
                <a:spcPts val="0"/>
              </a:spcBef>
              <a:spcAft>
                <a:spcPts val="0"/>
              </a:spcAft>
              <a:buClr>
                <a:schemeClr val="dk1"/>
              </a:buClr>
              <a:buSzPts val="1800"/>
              <a:buFont typeface="Noto Sans Symbols"/>
              <a:buChar char="❑"/>
            </a:pPr>
            <a:r>
              <a:rPr lang="en-AU" sz="1800" b="0" i="0" u="none" strike="noStrike" cap="none">
                <a:solidFill>
                  <a:schemeClr val="dk1"/>
                </a:solidFill>
                <a:latin typeface="Calibri"/>
                <a:ea typeface="Calibri"/>
                <a:cs typeface="Calibri"/>
                <a:sym typeface="Calibri"/>
              </a:rPr>
              <a:t>Subject to lenders credit assessment (long term view, not current view)</a:t>
            </a:r>
            <a:endParaRPr/>
          </a:p>
          <a:p>
            <a:pPr marL="742950" marR="0" lvl="1" indent="-285750" algn="l" rtl="0">
              <a:spcBef>
                <a:spcPts val="0"/>
              </a:spcBef>
              <a:spcAft>
                <a:spcPts val="0"/>
              </a:spcAft>
              <a:buClr>
                <a:schemeClr val="dk1"/>
              </a:buClr>
              <a:buSzPts val="1800"/>
              <a:buFont typeface="Noto Sans Symbols"/>
              <a:buChar char="❑"/>
            </a:pPr>
            <a:r>
              <a:rPr lang="en-AU" sz="1800" b="0" i="0" u="none" strike="noStrike" cap="none">
                <a:solidFill>
                  <a:schemeClr val="dk1"/>
                </a:solidFill>
                <a:latin typeface="Calibri"/>
                <a:ea typeface="Calibri"/>
                <a:cs typeface="Calibri"/>
                <a:sym typeface="Calibri"/>
              </a:rPr>
              <a:t>Starting early April 2020, end 30</a:t>
            </a:r>
            <a:r>
              <a:rPr lang="en-AU" sz="1800" b="0" i="0" u="none" strike="noStrike" cap="none" baseline="30000">
                <a:solidFill>
                  <a:schemeClr val="dk1"/>
                </a:solidFill>
                <a:latin typeface="Calibri"/>
                <a:ea typeface="Calibri"/>
                <a:cs typeface="Calibri"/>
                <a:sym typeface="Calibri"/>
              </a:rPr>
              <a:t>th</a:t>
            </a:r>
            <a:r>
              <a:rPr lang="en-AU" sz="1800" b="0" i="0" u="none" strike="noStrike" cap="none">
                <a:solidFill>
                  <a:schemeClr val="dk1"/>
                </a:solidFill>
                <a:latin typeface="Calibri"/>
                <a:ea typeface="Calibri"/>
                <a:cs typeface="Calibri"/>
                <a:sym typeface="Calibri"/>
              </a:rPr>
              <a:t> September 2020 (participating lenders only)</a:t>
            </a:r>
            <a:endParaRPr/>
          </a:p>
          <a:p>
            <a:pPr marL="742950" marR="0" lvl="1" indent="-285750" algn="l" rtl="0">
              <a:spcBef>
                <a:spcPts val="0"/>
              </a:spcBef>
              <a:spcAft>
                <a:spcPts val="0"/>
              </a:spcAft>
              <a:buClr>
                <a:schemeClr val="dk1"/>
              </a:buClr>
              <a:buSzPts val="1800"/>
              <a:buFont typeface="Noto Sans Symbols"/>
              <a:buChar char="❑"/>
            </a:pPr>
            <a:r>
              <a:rPr lang="en-AU" sz="1800" b="0" i="0" u="none" strike="noStrike" cap="none">
                <a:solidFill>
                  <a:schemeClr val="dk1"/>
                </a:solidFill>
                <a:latin typeface="Calibri"/>
                <a:ea typeface="Calibri"/>
                <a:cs typeface="Calibri"/>
                <a:sym typeface="Calibri"/>
              </a:rPr>
              <a:t>Exemption from responsible lending obligations for lenders (6 months, predominantly for business use)</a:t>
            </a:r>
            <a:endParaRPr/>
          </a:p>
          <a:p>
            <a:pPr marL="742950" marR="0" lvl="1" indent="-285750" algn="l" rtl="0">
              <a:spcBef>
                <a:spcPts val="0"/>
              </a:spcBef>
              <a:spcAft>
                <a:spcPts val="0"/>
              </a:spcAft>
              <a:buClr>
                <a:schemeClr val="dk1"/>
              </a:buClr>
              <a:buSzPts val="1800"/>
              <a:buFont typeface="Noto Sans Symbols"/>
              <a:buChar char="❑"/>
            </a:pPr>
            <a:r>
              <a:rPr lang="en-AU" sz="1800" b="0" i="0" u="none" strike="noStrike" cap="none">
                <a:solidFill>
                  <a:schemeClr val="dk1"/>
                </a:solidFill>
                <a:latin typeface="Calibri"/>
                <a:ea typeface="Calibri"/>
                <a:cs typeface="Calibri"/>
                <a:sym typeface="Calibri"/>
              </a:rPr>
              <a:t>RBA is providing $90 billion in funding at 0.25% (to banks)</a:t>
            </a:r>
            <a:endParaRPr sz="1800" b="0" i="0" u="none" strike="noStrike" cap="none">
              <a:solidFill>
                <a:schemeClr val="dk1"/>
              </a:solidFill>
              <a:latin typeface="Calibri"/>
              <a:ea typeface="Calibri"/>
              <a:cs typeface="Calibri"/>
              <a:sym typeface="Calibri"/>
            </a:endParaRPr>
          </a:p>
          <a:p>
            <a:pPr marL="914400" marR="0" lvl="0" indent="0" algn="l" rtl="0">
              <a:spcBef>
                <a:spcPts val="0"/>
              </a:spcBef>
              <a:spcAft>
                <a:spcPts val="0"/>
              </a:spcAft>
              <a:buNone/>
            </a:pPr>
            <a:endParaRPr sz="1800">
              <a:solidFill>
                <a:schemeClr val="dk1"/>
              </a:solidFill>
              <a:latin typeface="Calibri"/>
              <a:ea typeface="Calibri"/>
              <a:cs typeface="Calibri"/>
              <a:sym typeface="Calibri"/>
            </a:endParaRPr>
          </a:p>
          <a:p>
            <a:pPr marL="914400" lvl="1" indent="-342900" algn="ctr" rtl="0">
              <a:lnSpc>
                <a:spcPct val="115000"/>
              </a:lnSpc>
              <a:spcBef>
                <a:spcPts val="0"/>
              </a:spcBef>
              <a:spcAft>
                <a:spcPts val="0"/>
              </a:spcAft>
              <a:buClr>
                <a:schemeClr val="dk1"/>
              </a:buClr>
              <a:buSzPts val="1800"/>
              <a:buFont typeface="Calibri"/>
              <a:buChar char="❑"/>
            </a:pPr>
            <a:r>
              <a:rPr lang="en-AU" sz="1800" u="sng">
                <a:solidFill>
                  <a:schemeClr val="hlink"/>
                </a:solidFill>
                <a:latin typeface="Calibri"/>
                <a:ea typeface="Calibri"/>
                <a:cs typeface="Calibri"/>
                <a:sym typeface="Calibri"/>
                <a:hlinkClick r:id="rId5"/>
              </a:rPr>
              <a:t>https://treasury.gov.au/coronavirus/sme-guarantee-scheme</a:t>
            </a:r>
            <a:endParaRPr sz="1800" u="sng">
              <a:solidFill>
                <a:schemeClr val="hlink"/>
              </a:solidFill>
              <a:latin typeface="Calibri"/>
              <a:ea typeface="Calibri"/>
              <a:cs typeface="Calibri"/>
              <a:sym typeface="Calibri"/>
            </a:endParaRPr>
          </a:p>
          <a:p>
            <a:pPr marL="914400" marR="0" lvl="0" indent="0" algn="l" rtl="0">
              <a:spcBef>
                <a:spcPts val="0"/>
              </a:spcBef>
              <a:spcAft>
                <a:spcPts val="0"/>
              </a:spcAft>
              <a:buNone/>
            </a:pPr>
            <a:endParaRPr sz="1800">
              <a:solidFill>
                <a:schemeClr val="dk1"/>
              </a:solidFill>
              <a:latin typeface="Calibri"/>
              <a:ea typeface="Calibri"/>
              <a:cs typeface="Calibri"/>
              <a:sym typeface="Calibri"/>
            </a:endParaRPr>
          </a:p>
        </p:txBody>
      </p:sp>
      <p:pic>
        <p:nvPicPr>
          <p:cNvPr id="301" name="Google Shape;301;p30" descr="A picture containing drawing&#10;&#10;Description automatically generated"/>
          <p:cNvPicPr preferRelativeResize="0"/>
          <p:nvPr/>
        </p:nvPicPr>
        <p:blipFill rotWithShape="1">
          <a:blip r:embed="rId6">
            <a:alphaModFix/>
          </a:blip>
          <a:srcRect/>
          <a:stretch/>
        </p:blipFill>
        <p:spPr>
          <a:xfrm>
            <a:off x="10011027" y="16983"/>
            <a:ext cx="1790715" cy="951205"/>
          </a:xfrm>
          <a:prstGeom prst="rect">
            <a:avLst/>
          </a:prstGeom>
          <a:noFill/>
          <a:ln>
            <a:noFill/>
          </a:ln>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306"/>
        <p:cNvGrpSpPr/>
        <p:nvPr/>
      </p:nvGrpSpPr>
      <p:grpSpPr>
        <a:xfrm>
          <a:off x="0" y="0"/>
          <a:ext cx="0" cy="0"/>
          <a:chOff x="0" y="0"/>
          <a:chExt cx="0" cy="0"/>
        </a:xfrm>
      </p:grpSpPr>
      <p:sp>
        <p:nvSpPr>
          <p:cNvPr id="307" name="Google Shape;307;p31"/>
          <p:cNvSpPr/>
          <p:nvPr/>
        </p:nvSpPr>
        <p:spPr>
          <a:xfrm>
            <a:off x="1" y="1163900"/>
            <a:ext cx="12192000" cy="5694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308" name="Google Shape;308;p31"/>
          <p:cNvSpPr txBox="1"/>
          <p:nvPr/>
        </p:nvSpPr>
        <p:spPr>
          <a:xfrm>
            <a:off x="12957767" y="7354509"/>
            <a:ext cx="647700" cy="157500"/>
          </a:xfrm>
          <a:prstGeom prst="rect">
            <a:avLst/>
          </a:prstGeom>
          <a:noFill/>
          <a:ln>
            <a:noFill/>
          </a:ln>
        </p:spPr>
        <p:txBody>
          <a:bodyPr spcFirstLastPara="1" wrap="square" lIns="121900" tIns="60950" rIns="121900" bIns="60950" anchor="ctr" anchorCtr="0">
            <a:noAutofit/>
          </a:bodyPr>
          <a:lstStyle/>
          <a:p>
            <a:pPr marL="0" marR="0" lvl="0" indent="0" algn="l" rtl="0">
              <a:spcBef>
                <a:spcPts val="0"/>
              </a:spcBef>
              <a:spcAft>
                <a:spcPts val="0"/>
              </a:spcAft>
              <a:buNone/>
            </a:pPr>
            <a:endParaRPr sz="2400">
              <a:solidFill>
                <a:srgbClr val="00A7E0"/>
              </a:solidFill>
              <a:latin typeface="Arial"/>
              <a:ea typeface="Arial"/>
              <a:cs typeface="Arial"/>
              <a:sym typeface="Arial"/>
            </a:endParaRPr>
          </a:p>
        </p:txBody>
      </p:sp>
      <p:pic>
        <p:nvPicPr>
          <p:cNvPr id="309" name="Google Shape;309;p31"/>
          <p:cNvPicPr preferRelativeResize="0"/>
          <p:nvPr/>
        </p:nvPicPr>
        <p:blipFill rotWithShape="1">
          <a:blip r:embed="rId3">
            <a:alphaModFix/>
          </a:blip>
          <a:srcRect/>
          <a:stretch/>
        </p:blipFill>
        <p:spPr>
          <a:xfrm>
            <a:off x="2588" y="-35136"/>
            <a:ext cx="2579246" cy="5924948"/>
          </a:xfrm>
          <a:prstGeom prst="rect">
            <a:avLst/>
          </a:prstGeom>
          <a:noFill/>
          <a:ln>
            <a:noFill/>
          </a:ln>
        </p:spPr>
      </p:pic>
      <p:pic>
        <p:nvPicPr>
          <p:cNvPr id="310" name="Google Shape;310;p31"/>
          <p:cNvPicPr preferRelativeResize="0">
            <a:picLocks noGrp="1"/>
          </p:cNvPicPr>
          <p:nvPr>
            <p:ph type="pic" idx="3"/>
          </p:nvPr>
        </p:nvPicPr>
        <p:blipFill rotWithShape="1">
          <a:blip r:embed="rId4">
            <a:alphaModFix/>
          </a:blip>
          <a:srcRect l="1248" r="1248"/>
          <a:stretch/>
        </p:blipFill>
        <p:spPr>
          <a:xfrm>
            <a:off x="-37684" y="5740204"/>
            <a:ext cx="2659800" cy="1117800"/>
          </a:xfrm>
          <a:prstGeom prst="rect">
            <a:avLst/>
          </a:prstGeom>
          <a:solidFill>
            <a:schemeClr val="accent5"/>
          </a:solidFill>
          <a:ln>
            <a:noFill/>
          </a:ln>
        </p:spPr>
      </p:pic>
      <p:sp>
        <p:nvSpPr>
          <p:cNvPr id="311" name="Google Shape;311;p31"/>
          <p:cNvSpPr/>
          <p:nvPr/>
        </p:nvSpPr>
        <p:spPr>
          <a:xfrm>
            <a:off x="10905565" y="2675965"/>
            <a:ext cx="1286400" cy="4182000"/>
          </a:xfrm>
          <a:prstGeom prst="triangle">
            <a:avLst>
              <a:gd name="adj" fmla="val 99867"/>
            </a:avLst>
          </a:prstGeom>
          <a:solidFill>
            <a:srgbClr val="2E75B5"/>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312" name="Google Shape;312;p31"/>
          <p:cNvSpPr txBox="1"/>
          <p:nvPr/>
        </p:nvSpPr>
        <p:spPr>
          <a:xfrm>
            <a:off x="-18534" y="231302"/>
            <a:ext cx="12192000" cy="58470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AU" sz="3200" b="1">
                <a:solidFill>
                  <a:schemeClr val="accent1"/>
                </a:solidFill>
                <a:latin typeface="Calibri"/>
                <a:ea typeface="Calibri"/>
                <a:cs typeface="Calibri"/>
                <a:sym typeface="Calibri"/>
              </a:rPr>
              <a:t>Guarantee of lending to businesses</a:t>
            </a:r>
            <a:endParaRPr/>
          </a:p>
        </p:txBody>
      </p:sp>
      <p:sp>
        <p:nvSpPr>
          <p:cNvPr id="313" name="Google Shape;313;p31"/>
          <p:cNvSpPr txBox="1"/>
          <p:nvPr/>
        </p:nvSpPr>
        <p:spPr>
          <a:xfrm>
            <a:off x="2168094" y="1163894"/>
            <a:ext cx="9151200" cy="3908700"/>
          </a:xfrm>
          <a:prstGeom prst="rect">
            <a:avLst/>
          </a:prstGeom>
          <a:noFill/>
          <a:ln>
            <a:noFill/>
          </a:ln>
        </p:spPr>
        <p:txBody>
          <a:bodyPr spcFirstLastPara="1" wrap="square" lIns="91425" tIns="45700" rIns="91425" bIns="45700" anchor="t" anchorCtr="0">
            <a:noAutofit/>
          </a:bodyPr>
          <a:lstStyle/>
          <a:p>
            <a:pPr marL="0" lvl="0" indent="0" algn="l" rtl="0">
              <a:lnSpc>
                <a:spcPct val="115000"/>
              </a:lnSpc>
              <a:spcBef>
                <a:spcPts val="0"/>
              </a:spcBef>
              <a:spcAft>
                <a:spcPts val="0"/>
              </a:spcAft>
              <a:buNone/>
            </a:pPr>
            <a:r>
              <a:rPr lang="en-AU" sz="2400" b="1">
                <a:solidFill>
                  <a:schemeClr val="dk1"/>
                </a:solidFill>
                <a:latin typeface="Calibri"/>
                <a:ea typeface="Calibri"/>
                <a:cs typeface="Calibri"/>
                <a:sym typeface="Calibri"/>
              </a:rPr>
              <a:t>Government Support</a:t>
            </a:r>
            <a:endParaRPr sz="2400" b="1">
              <a:solidFill>
                <a:schemeClr val="dk1"/>
              </a:solidFill>
              <a:latin typeface="Calibri"/>
              <a:ea typeface="Calibri"/>
              <a:cs typeface="Calibri"/>
              <a:sym typeface="Calibri"/>
            </a:endParaRPr>
          </a:p>
          <a:p>
            <a:pPr marL="914400" lvl="1" indent="-342900" algn="l" rtl="0">
              <a:lnSpc>
                <a:spcPct val="115000"/>
              </a:lnSpc>
              <a:spcBef>
                <a:spcPts val="0"/>
              </a:spcBef>
              <a:spcAft>
                <a:spcPts val="0"/>
              </a:spcAft>
              <a:buClr>
                <a:schemeClr val="dk1"/>
              </a:buClr>
              <a:buSzPts val="1800"/>
              <a:buFont typeface="Calibri"/>
              <a:buChar char="❑"/>
            </a:pPr>
            <a:r>
              <a:rPr lang="en-AU" sz="1800">
                <a:solidFill>
                  <a:schemeClr val="dk1"/>
                </a:solidFill>
                <a:latin typeface="Calibri"/>
                <a:ea typeface="Calibri"/>
                <a:cs typeface="Calibri"/>
                <a:sym typeface="Calibri"/>
              </a:rPr>
              <a:t>APRA – Relaxing Capital reform &amp; Adjusts the banks capital ratio’s/expectations</a:t>
            </a:r>
            <a:endParaRPr sz="1800">
              <a:solidFill>
                <a:schemeClr val="dk1"/>
              </a:solidFill>
              <a:latin typeface="Calibri"/>
              <a:ea typeface="Calibri"/>
              <a:cs typeface="Calibri"/>
              <a:sym typeface="Calibri"/>
            </a:endParaRPr>
          </a:p>
          <a:p>
            <a:pPr marL="914400" lvl="0" indent="0" algn="l" rtl="0">
              <a:lnSpc>
                <a:spcPct val="115000"/>
              </a:lnSpc>
              <a:spcBef>
                <a:spcPts val="0"/>
              </a:spcBef>
              <a:spcAft>
                <a:spcPts val="0"/>
              </a:spcAft>
              <a:buNone/>
            </a:pPr>
            <a:endParaRPr sz="1800">
              <a:solidFill>
                <a:schemeClr val="dk1"/>
              </a:solidFill>
              <a:latin typeface="Calibri"/>
              <a:ea typeface="Calibri"/>
              <a:cs typeface="Calibri"/>
              <a:sym typeface="Calibri"/>
            </a:endParaRPr>
          </a:p>
          <a:p>
            <a:pPr marL="914400" lvl="1" indent="-342900" algn="l" rtl="0">
              <a:lnSpc>
                <a:spcPct val="115000"/>
              </a:lnSpc>
              <a:spcBef>
                <a:spcPts val="0"/>
              </a:spcBef>
              <a:spcAft>
                <a:spcPts val="0"/>
              </a:spcAft>
              <a:buClr>
                <a:schemeClr val="dk1"/>
              </a:buClr>
              <a:buSzPts val="1800"/>
              <a:buFont typeface="Calibri"/>
              <a:buChar char="❑"/>
            </a:pPr>
            <a:r>
              <a:rPr lang="en-AU" sz="1800">
                <a:solidFill>
                  <a:schemeClr val="dk1"/>
                </a:solidFill>
                <a:latin typeface="Calibri"/>
                <a:ea typeface="Calibri"/>
                <a:cs typeface="Calibri"/>
                <a:sym typeface="Calibri"/>
              </a:rPr>
              <a:t>Australian Office of Financial Management (AOFM) – investing in market securitisation market</a:t>
            </a:r>
            <a:endParaRPr sz="1800">
              <a:solidFill>
                <a:schemeClr val="dk1"/>
              </a:solidFill>
              <a:latin typeface="Calibri"/>
              <a:ea typeface="Calibri"/>
              <a:cs typeface="Calibri"/>
              <a:sym typeface="Calibri"/>
            </a:endParaRPr>
          </a:p>
          <a:p>
            <a:pPr marL="914400" lvl="0" indent="0" algn="l" rtl="0">
              <a:lnSpc>
                <a:spcPct val="115000"/>
              </a:lnSpc>
              <a:spcBef>
                <a:spcPts val="0"/>
              </a:spcBef>
              <a:spcAft>
                <a:spcPts val="0"/>
              </a:spcAft>
              <a:buNone/>
            </a:pPr>
            <a:endParaRPr sz="1800">
              <a:solidFill>
                <a:schemeClr val="dk1"/>
              </a:solidFill>
              <a:latin typeface="Calibri"/>
              <a:ea typeface="Calibri"/>
              <a:cs typeface="Calibri"/>
              <a:sym typeface="Calibri"/>
            </a:endParaRPr>
          </a:p>
          <a:p>
            <a:pPr marL="914400" lvl="1" indent="-342900" algn="l" rtl="0">
              <a:lnSpc>
                <a:spcPct val="115000"/>
              </a:lnSpc>
              <a:spcBef>
                <a:spcPts val="0"/>
              </a:spcBef>
              <a:spcAft>
                <a:spcPts val="0"/>
              </a:spcAft>
              <a:buClr>
                <a:schemeClr val="dk1"/>
              </a:buClr>
              <a:buSzPts val="1800"/>
              <a:buFont typeface="Calibri"/>
              <a:buChar char="❑"/>
            </a:pPr>
            <a:r>
              <a:rPr lang="en-AU" sz="1800">
                <a:solidFill>
                  <a:schemeClr val="dk1"/>
                </a:solidFill>
                <a:latin typeface="Calibri"/>
                <a:ea typeface="Calibri"/>
                <a:cs typeface="Calibri"/>
                <a:sym typeface="Calibri"/>
              </a:rPr>
              <a:t>RBA – Printed $30bn of cash this week</a:t>
            </a:r>
            <a:endParaRPr sz="1800">
              <a:solidFill>
                <a:schemeClr val="dk1"/>
              </a:solidFill>
              <a:latin typeface="Calibri"/>
              <a:ea typeface="Calibri"/>
              <a:cs typeface="Calibri"/>
              <a:sym typeface="Calibri"/>
            </a:endParaRPr>
          </a:p>
          <a:p>
            <a:pPr marL="914400" lvl="1" indent="-381000" algn="ctr" rtl="0">
              <a:lnSpc>
                <a:spcPct val="115000"/>
              </a:lnSpc>
              <a:spcBef>
                <a:spcPts val="0"/>
              </a:spcBef>
              <a:spcAft>
                <a:spcPts val="0"/>
              </a:spcAft>
              <a:buClr>
                <a:schemeClr val="dk1"/>
              </a:buClr>
              <a:buSzPts val="2400"/>
              <a:buFont typeface="Calibri"/>
              <a:buChar char="❑"/>
            </a:pPr>
            <a:endParaRPr sz="2400" b="1">
              <a:solidFill>
                <a:schemeClr val="dk1"/>
              </a:solidFill>
              <a:latin typeface="Calibri"/>
              <a:ea typeface="Calibri"/>
              <a:cs typeface="Calibri"/>
              <a:sym typeface="Calibri"/>
            </a:endParaRPr>
          </a:p>
          <a:p>
            <a:pPr marL="914400" marR="0" lvl="0" indent="0" algn="l" rtl="0">
              <a:spcBef>
                <a:spcPts val="0"/>
              </a:spcBef>
              <a:spcAft>
                <a:spcPts val="0"/>
              </a:spcAft>
              <a:buNone/>
            </a:pPr>
            <a:endParaRPr sz="1800">
              <a:solidFill>
                <a:schemeClr val="dk1"/>
              </a:solidFill>
              <a:latin typeface="Calibri"/>
              <a:ea typeface="Calibri"/>
              <a:cs typeface="Calibri"/>
              <a:sym typeface="Calibri"/>
            </a:endParaRPr>
          </a:p>
        </p:txBody>
      </p:sp>
      <p:pic>
        <p:nvPicPr>
          <p:cNvPr id="314" name="Google Shape;314;p31" descr="A picture containing drawing&#10;&#10;Description automatically generated"/>
          <p:cNvPicPr preferRelativeResize="0"/>
          <p:nvPr/>
        </p:nvPicPr>
        <p:blipFill rotWithShape="1">
          <a:blip r:embed="rId5">
            <a:alphaModFix/>
          </a:blip>
          <a:srcRect/>
          <a:stretch/>
        </p:blipFill>
        <p:spPr>
          <a:xfrm>
            <a:off x="10011027" y="16983"/>
            <a:ext cx="1790715" cy="951205"/>
          </a:xfrm>
          <a:prstGeom prst="rect">
            <a:avLst/>
          </a:prstGeom>
          <a:noFill/>
          <a:ln>
            <a:noFill/>
          </a:ln>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319"/>
        <p:cNvGrpSpPr/>
        <p:nvPr/>
      </p:nvGrpSpPr>
      <p:grpSpPr>
        <a:xfrm>
          <a:off x="0" y="0"/>
          <a:ext cx="0" cy="0"/>
          <a:chOff x="0" y="0"/>
          <a:chExt cx="0" cy="0"/>
        </a:xfrm>
      </p:grpSpPr>
      <p:sp>
        <p:nvSpPr>
          <p:cNvPr id="320" name="Google Shape;320;p32"/>
          <p:cNvSpPr/>
          <p:nvPr/>
        </p:nvSpPr>
        <p:spPr>
          <a:xfrm>
            <a:off x="1" y="1163900"/>
            <a:ext cx="12192000" cy="5694102"/>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321" name="Google Shape;321;p32"/>
          <p:cNvSpPr txBox="1"/>
          <p:nvPr/>
        </p:nvSpPr>
        <p:spPr>
          <a:xfrm>
            <a:off x="12957767" y="7354509"/>
            <a:ext cx="647733" cy="157537"/>
          </a:xfrm>
          <a:prstGeom prst="rect">
            <a:avLst/>
          </a:prstGeom>
          <a:noFill/>
          <a:ln>
            <a:noFill/>
          </a:ln>
        </p:spPr>
        <p:txBody>
          <a:bodyPr spcFirstLastPara="1" wrap="square" lIns="121900" tIns="60950" rIns="121900" bIns="60950" anchor="ctr" anchorCtr="0">
            <a:noAutofit/>
          </a:bodyPr>
          <a:lstStyle/>
          <a:p>
            <a:pPr marL="0" marR="0" lvl="0" indent="0" algn="l" rtl="0">
              <a:spcBef>
                <a:spcPts val="0"/>
              </a:spcBef>
              <a:spcAft>
                <a:spcPts val="0"/>
              </a:spcAft>
              <a:buNone/>
            </a:pPr>
            <a:endParaRPr sz="2400">
              <a:solidFill>
                <a:srgbClr val="00A7E0"/>
              </a:solidFill>
              <a:latin typeface="Arial"/>
              <a:ea typeface="Arial"/>
              <a:cs typeface="Arial"/>
              <a:sym typeface="Arial"/>
            </a:endParaRPr>
          </a:p>
        </p:txBody>
      </p:sp>
      <p:pic>
        <p:nvPicPr>
          <p:cNvPr id="322" name="Google Shape;322;p32"/>
          <p:cNvPicPr preferRelativeResize="0"/>
          <p:nvPr/>
        </p:nvPicPr>
        <p:blipFill rotWithShape="1">
          <a:blip r:embed="rId3">
            <a:alphaModFix/>
          </a:blip>
          <a:srcRect/>
          <a:stretch/>
        </p:blipFill>
        <p:spPr>
          <a:xfrm>
            <a:off x="2588" y="-35136"/>
            <a:ext cx="2579246" cy="5924948"/>
          </a:xfrm>
          <a:prstGeom prst="rect">
            <a:avLst/>
          </a:prstGeom>
          <a:noFill/>
          <a:ln>
            <a:noFill/>
          </a:ln>
        </p:spPr>
      </p:pic>
      <p:pic>
        <p:nvPicPr>
          <p:cNvPr id="323" name="Google Shape;323;p32"/>
          <p:cNvPicPr preferRelativeResize="0">
            <a:picLocks noGrp="1"/>
          </p:cNvPicPr>
          <p:nvPr>
            <p:ph type="pic" idx="3"/>
          </p:nvPr>
        </p:nvPicPr>
        <p:blipFill rotWithShape="1">
          <a:blip r:embed="rId4">
            <a:alphaModFix/>
          </a:blip>
          <a:srcRect l="1245" r="1246"/>
          <a:stretch/>
        </p:blipFill>
        <p:spPr>
          <a:xfrm>
            <a:off x="2591" y="5740204"/>
            <a:ext cx="2659800" cy="1117800"/>
          </a:xfrm>
          <a:prstGeom prst="rect">
            <a:avLst/>
          </a:prstGeom>
          <a:solidFill>
            <a:schemeClr val="accent5"/>
          </a:solidFill>
          <a:ln>
            <a:noFill/>
          </a:ln>
        </p:spPr>
      </p:pic>
      <p:sp>
        <p:nvSpPr>
          <p:cNvPr id="324" name="Google Shape;324;p32"/>
          <p:cNvSpPr/>
          <p:nvPr/>
        </p:nvSpPr>
        <p:spPr>
          <a:xfrm>
            <a:off x="10905565" y="2675965"/>
            <a:ext cx="1286436" cy="4182035"/>
          </a:xfrm>
          <a:prstGeom prst="triangle">
            <a:avLst>
              <a:gd name="adj" fmla="val 99867"/>
            </a:avLst>
          </a:prstGeom>
          <a:solidFill>
            <a:srgbClr val="2E75B5"/>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325" name="Google Shape;325;p32"/>
          <p:cNvSpPr txBox="1"/>
          <p:nvPr/>
        </p:nvSpPr>
        <p:spPr>
          <a:xfrm>
            <a:off x="0" y="231302"/>
            <a:ext cx="12191999" cy="584775"/>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AU" sz="3000" b="1">
                <a:solidFill>
                  <a:schemeClr val="accent1"/>
                </a:solidFill>
                <a:latin typeface="Calibri"/>
                <a:ea typeface="Calibri"/>
                <a:cs typeface="Calibri"/>
                <a:sym typeface="Calibri"/>
              </a:rPr>
              <a:t>Relief for Financially distressed businesses</a:t>
            </a:r>
            <a:endParaRPr sz="3000"/>
          </a:p>
        </p:txBody>
      </p:sp>
      <p:sp>
        <p:nvSpPr>
          <p:cNvPr id="326" name="Google Shape;326;p32"/>
          <p:cNvSpPr txBox="1"/>
          <p:nvPr/>
        </p:nvSpPr>
        <p:spPr>
          <a:xfrm>
            <a:off x="2168094" y="1279694"/>
            <a:ext cx="9151212" cy="3108543"/>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AU" sz="2400" b="1">
                <a:solidFill>
                  <a:schemeClr val="dk1"/>
                </a:solidFill>
                <a:latin typeface="Calibri"/>
                <a:ea typeface="Calibri"/>
                <a:cs typeface="Calibri"/>
                <a:sym typeface="Calibri"/>
              </a:rPr>
              <a:t>Temporary higher thresholds &amp; more time to respond to demands from creditors</a:t>
            </a:r>
            <a:endParaRPr/>
          </a:p>
          <a:p>
            <a:pPr marL="0" marR="0" lvl="0" indent="0" algn="l" rtl="0">
              <a:spcBef>
                <a:spcPts val="0"/>
              </a:spcBef>
              <a:spcAft>
                <a:spcPts val="0"/>
              </a:spcAft>
              <a:buNone/>
            </a:pPr>
            <a:endParaRPr sz="800">
              <a:solidFill>
                <a:schemeClr val="dk1"/>
              </a:solidFill>
              <a:latin typeface="Calibri"/>
              <a:ea typeface="Calibri"/>
              <a:cs typeface="Calibri"/>
              <a:sym typeface="Calibri"/>
            </a:endParaRPr>
          </a:p>
          <a:p>
            <a:pPr marL="742950" marR="0" lvl="1" indent="-285750" algn="l" rtl="0">
              <a:spcBef>
                <a:spcPts val="0"/>
              </a:spcBef>
              <a:spcAft>
                <a:spcPts val="0"/>
              </a:spcAft>
              <a:buClr>
                <a:schemeClr val="dk1"/>
              </a:buClr>
              <a:buSzPts val="2000"/>
              <a:buFont typeface="Noto Sans Symbols"/>
              <a:buChar char="❑"/>
            </a:pPr>
            <a:r>
              <a:rPr lang="en-AU" sz="2000" b="0" i="0" u="none" strike="noStrike" cap="none">
                <a:solidFill>
                  <a:schemeClr val="dk1"/>
                </a:solidFill>
                <a:latin typeface="Calibri"/>
                <a:ea typeface="Calibri"/>
                <a:cs typeface="Calibri"/>
                <a:sym typeface="Calibri"/>
              </a:rPr>
              <a:t>Minimum Debt to initiate involuntary bankruptcy increased from $5k to $20k &amp; Time frame increased from 21 days to 6 months</a:t>
            </a:r>
            <a:endParaRPr/>
          </a:p>
          <a:p>
            <a:pPr marL="457200" marR="0" lvl="1" indent="0" algn="l" rtl="0">
              <a:spcBef>
                <a:spcPts val="0"/>
              </a:spcBef>
              <a:spcAft>
                <a:spcPts val="0"/>
              </a:spcAft>
              <a:buNone/>
            </a:pPr>
            <a:endParaRPr sz="2000" b="0" i="0" u="none" strike="noStrike" cap="none">
              <a:solidFill>
                <a:schemeClr val="dk1"/>
              </a:solidFill>
              <a:latin typeface="Calibri"/>
              <a:ea typeface="Calibri"/>
              <a:cs typeface="Calibri"/>
              <a:sym typeface="Calibri"/>
            </a:endParaRPr>
          </a:p>
          <a:p>
            <a:pPr marL="742950" marR="0" lvl="1" indent="-285750" algn="l" rtl="0">
              <a:spcBef>
                <a:spcPts val="0"/>
              </a:spcBef>
              <a:spcAft>
                <a:spcPts val="0"/>
              </a:spcAft>
              <a:buClr>
                <a:schemeClr val="dk1"/>
              </a:buClr>
              <a:buSzPts val="2000"/>
              <a:buFont typeface="Noto Sans Symbols"/>
              <a:buChar char="❑"/>
            </a:pPr>
            <a:r>
              <a:rPr lang="en-AU" sz="2000" b="0" i="0" u="none" strike="noStrike" cap="none">
                <a:solidFill>
                  <a:schemeClr val="dk1"/>
                </a:solidFill>
                <a:latin typeface="Calibri"/>
                <a:ea typeface="Calibri"/>
                <a:cs typeface="Calibri"/>
                <a:sym typeface="Calibri"/>
              </a:rPr>
              <a:t>Minimum Amount for a creditor to issue a statutory demand has increased from $2k to $20k &amp; response time has increased from 21 days to 6 months</a:t>
            </a:r>
            <a:endParaRPr/>
          </a:p>
          <a:p>
            <a:pPr marL="457200" marR="0" lvl="1" indent="0" algn="l" rtl="0">
              <a:spcBef>
                <a:spcPts val="0"/>
              </a:spcBef>
              <a:spcAft>
                <a:spcPts val="0"/>
              </a:spcAft>
              <a:buNone/>
            </a:pPr>
            <a:endParaRPr sz="2000" b="0" i="0" u="none" strike="noStrike" cap="none">
              <a:solidFill>
                <a:schemeClr val="dk1"/>
              </a:solidFill>
              <a:latin typeface="Calibri"/>
              <a:ea typeface="Calibri"/>
              <a:cs typeface="Calibri"/>
              <a:sym typeface="Calibri"/>
            </a:endParaRPr>
          </a:p>
          <a:p>
            <a:pPr marL="742950" marR="0" lvl="1" indent="-285750" algn="l" rtl="0">
              <a:spcBef>
                <a:spcPts val="0"/>
              </a:spcBef>
              <a:spcAft>
                <a:spcPts val="0"/>
              </a:spcAft>
              <a:buClr>
                <a:schemeClr val="dk1"/>
              </a:buClr>
              <a:buSzPts val="2000"/>
              <a:buFont typeface="Noto Sans Symbols"/>
              <a:buChar char="❑"/>
            </a:pPr>
            <a:r>
              <a:rPr lang="en-AU" sz="2000" b="0" i="0" u="none" strike="noStrike" cap="none">
                <a:solidFill>
                  <a:schemeClr val="dk1"/>
                </a:solidFill>
                <a:latin typeface="Calibri"/>
                <a:ea typeface="Calibri"/>
                <a:cs typeface="Calibri"/>
                <a:sym typeface="Calibri"/>
              </a:rPr>
              <a:t>Directors will be protected for insolvent trading – Temporary only</a:t>
            </a:r>
            <a:endParaRPr/>
          </a:p>
        </p:txBody>
      </p:sp>
      <p:pic>
        <p:nvPicPr>
          <p:cNvPr id="327" name="Google Shape;327;p32" descr="A picture containing drawing&#10;&#10;Description automatically generated"/>
          <p:cNvPicPr preferRelativeResize="0"/>
          <p:nvPr/>
        </p:nvPicPr>
        <p:blipFill rotWithShape="1">
          <a:blip r:embed="rId5">
            <a:alphaModFix/>
          </a:blip>
          <a:srcRect/>
          <a:stretch/>
        </p:blipFill>
        <p:spPr>
          <a:xfrm>
            <a:off x="10011027" y="16983"/>
            <a:ext cx="1790715" cy="951205"/>
          </a:xfrm>
          <a:prstGeom prst="rect">
            <a:avLst/>
          </a:prstGeom>
          <a:noFill/>
          <a:ln>
            <a:noFill/>
          </a:ln>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332"/>
        <p:cNvGrpSpPr/>
        <p:nvPr/>
      </p:nvGrpSpPr>
      <p:grpSpPr>
        <a:xfrm>
          <a:off x="0" y="0"/>
          <a:ext cx="0" cy="0"/>
          <a:chOff x="0" y="0"/>
          <a:chExt cx="0" cy="0"/>
        </a:xfrm>
      </p:grpSpPr>
      <p:sp>
        <p:nvSpPr>
          <p:cNvPr id="333" name="Google Shape;333;p33"/>
          <p:cNvSpPr/>
          <p:nvPr/>
        </p:nvSpPr>
        <p:spPr>
          <a:xfrm>
            <a:off x="0" y="1045975"/>
            <a:ext cx="12192000" cy="58119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334" name="Google Shape;334;p33"/>
          <p:cNvSpPr txBox="1"/>
          <p:nvPr/>
        </p:nvSpPr>
        <p:spPr>
          <a:xfrm>
            <a:off x="12957767" y="7354509"/>
            <a:ext cx="647733" cy="157537"/>
          </a:xfrm>
          <a:prstGeom prst="rect">
            <a:avLst/>
          </a:prstGeom>
          <a:noFill/>
          <a:ln>
            <a:noFill/>
          </a:ln>
        </p:spPr>
        <p:txBody>
          <a:bodyPr spcFirstLastPara="1" wrap="square" lIns="121900" tIns="60950" rIns="121900" bIns="60950" anchor="ctr" anchorCtr="0">
            <a:noAutofit/>
          </a:bodyPr>
          <a:lstStyle/>
          <a:p>
            <a:pPr marL="0" marR="0" lvl="0" indent="0" algn="l" rtl="0">
              <a:spcBef>
                <a:spcPts val="0"/>
              </a:spcBef>
              <a:spcAft>
                <a:spcPts val="0"/>
              </a:spcAft>
              <a:buNone/>
            </a:pPr>
            <a:endParaRPr sz="2400">
              <a:solidFill>
                <a:srgbClr val="00A7E0"/>
              </a:solidFill>
              <a:latin typeface="Arial"/>
              <a:ea typeface="Arial"/>
              <a:cs typeface="Arial"/>
              <a:sym typeface="Arial"/>
            </a:endParaRPr>
          </a:p>
        </p:txBody>
      </p:sp>
      <p:pic>
        <p:nvPicPr>
          <p:cNvPr id="335" name="Google Shape;335;p33"/>
          <p:cNvPicPr preferRelativeResize="0"/>
          <p:nvPr/>
        </p:nvPicPr>
        <p:blipFill rotWithShape="1">
          <a:blip r:embed="rId3">
            <a:alphaModFix/>
          </a:blip>
          <a:srcRect/>
          <a:stretch/>
        </p:blipFill>
        <p:spPr>
          <a:xfrm>
            <a:off x="2588" y="-35136"/>
            <a:ext cx="2579247" cy="5924948"/>
          </a:xfrm>
          <a:prstGeom prst="rect">
            <a:avLst/>
          </a:prstGeom>
          <a:noFill/>
          <a:ln>
            <a:noFill/>
          </a:ln>
        </p:spPr>
      </p:pic>
      <p:pic>
        <p:nvPicPr>
          <p:cNvPr id="336" name="Google Shape;336;p33"/>
          <p:cNvPicPr preferRelativeResize="0">
            <a:picLocks noGrp="1"/>
          </p:cNvPicPr>
          <p:nvPr>
            <p:ph type="pic" idx="3"/>
          </p:nvPr>
        </p:nvPicPr>
        <p:blipFill rotWithShape="1">
          <a:blip r:embed="rId4">
            <a:alphaModFix/>
          </a:blip>
          <a:srcRect l="1245" r="1246"/>
          <a:stretch/>
        </p:blipFill>
        <p:spPr>
          <a:xfrm>
            <a:off x="2599" y="5854676"/>
            <a:ext cx="2386800" cy="1003200"/>
          </a:xfrm>
          <a:prstGeom prst="rect">
            <a:avLst/>
          </a:prstGeom>
          <a:solidFill>
            <a:schemeClr val="accent5"/>
          </a:solidFill>
          <a:ln>
            <a:noFill/>
          </a:ln>
        </p:spPr>
      </p:pic>
      <p:sp>
        <p:nvSpPr>
          <p:cNvPr id="337" name="Google Shape;337;p33"/>
          <p:cNvSpPr/>
          <p:nvPr/>
        </p:nvSpPr>
        <p:spPr>
          <a:xfrm>
            <a:off x="10905565" y="2675965"/>
            <a:ext cx="1286436" cy="4182035"/>
          </a:xfrm>
          <a:prstGeom prst="triangle">
            <a:avLst>
              <a:gd name="adj" fmla="val 99867"/>
            </a:avLst>
          </a:prstGeom>
          <a:solidFill>
            <a:srgbClr val="2E75B5"/>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338" name="Google Shape;338;p33"/>
          <p:cNvSpPr txBox="1"/>
          <p:nvPr/>
        </p:nvSpPr>
        <p:spPr>
          <a:xfrm>
            <a:off x="0" y="231302"/>
            <a:ext cx="12191999" cy="584775"/>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AU" sz="3200" b="1">
                <a:solidFill>
                  <a:schemeClr val="accent1"/>
                </a:solidFill>
                <a:latin typeface="Calibri"/>
                <a:ea typeface="Calibri"/>
                <a:cs typeface="Calibri"/>
                <a:sym typeface="Calibri"/>
              </a:rPr>
              <a:t>Support for Individuals</a:t>
            </a:r>
            <a:endParaRPr/>
          </a:p>
        </p:txBody>
      </p:sp>
      <p:sp>
        <p:nvSpPr>
          <p:cNvPr id="339" name="Google Shape;339;p33"/>
          <p:cNvSpPr txBox="1"/>
          <p:nvPr/>
        </p:nvSpPr>
        <p:spPr>
          <a:xfrm>
            <a:off x="2197821" y="998580"/>
            <a:ext cx="9151212" cy="5139869"/>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AU" sz="2400" b="1">
                <a:solidFill>
                  <a:schemeClr val="dk1"/>
                </a:solidFill>
                <a:latin typeface="Calibri"/>
                <a:ea typeface="Calibri"/>
                <a:cs typeface="Calibri"/>
                <a:sym typeface="Calibri"/>
              </a:rPr>
              <a:t>Expanded access to Centrelink</a:t>
            </a:r>
            <a:endParaRPr/>
          </a:p>
          <a:p>
            <a:pPr marL="0" marR="0" lvl="0" indent="0" algn="l" rtl="0">
              <a:spcBef>
                <a:spcPts val="0"/>
              </a:spcBef>
              <a:spcAft>
                <a:spcPts val="0"/>
              </a:spcAft>
              <a:buNone/>
            </a:pPr>
            <a:endParaRPr sz="800">
              <a:solidFill>
                <a:schemeClr val="dk1"/>
              </a:solidFill>
              <a:latin typeface="Calibri"/>
              <a:ea typeface="Calibri"/>
              <a:cs typeface="Calibri"/>
              <a:sym typeface="Calibri"/>
            </a:endParaRPr>
          </a:p>
          <a:p>
            <a:pPr marL="742950" marR="0" lvl="1" indent="-285750" algn="l" rtl="0">
              <a:spcBef>
                <a:spcPts val="0"/>
              </a:spcBef>
              <a:spcAft>
                <a:spcPts val="0"/>
              </a:spcAft>
              <a:buClr>
                <a:schemeClr val="dk1"/>
              </a:buClr>
              <a:buSzPts val="2000"/>
              <a:buFont typeface="Noto Sans Symbols"/>
              <a:buChar char="❑"/>
            </a:pPr>
            <a:r>
              <a:rPr lang="en-AU" sz="2000" b="0" i="0" u="none" strike="noStrike" cap="none">
                <a:solidFill>
                  <a:schemeClr val="dk1"/>
                </a:solidFill>
                <a:latin typeface="Calibri"/>
                <a:ea typeface="Calibri"/>
                <a:cs typeface="Calibri"/>
                <a:sym typeface="Calibri"/>
              </a:rPr>
              <a:t>Self Employed, casuals, contract workers</a:t>
            </a:r>
            <a:endParaRPr/>
          </a:p>
          <a:p>
            <a:pPr marL="742950" marR="0" lvl="1" indent="-285750" algn="l" rtl="0">
              <a:spcBef>
                <a:spcPts val="0"/>
              </a:spcBef>
              <a:spcAft>
                <a:spcPts val="0"/>
              </a:spcAft>
              <a:buClr>
                <a:schemeClr val="dk1"/>
              </a:buClr>
              <a:buSzPts val="2000"/>
              <a:buFont typeface="Noto Sans Symbols"/>
              <a:buChar char="❑"/>
            </a:pPr>
            <a:r>
              <a:rPr lang="en-AU" sz="2000" b="0" i="0" u="none" strike="noStrike" cap="none">
                <a:solidFill>
                  <a:schemeClr val="dk1"/>
                </a:solidFill>
                <a:latin typeface="Calibri"/>
                <a:ea typeface="Calibri"/>
                <a:cs typeface="Calibri"/>
                <a:sym typeface="Calibri"/>
              </a:rPr>
              <a:t>Reduced means testing &amp; Liquid asset test waived - </a:t>
            </a:r>
            <a:r>
              <a:rPr lang="en-AU" sz="2000" b="0" i="1" u="none" strike="noStrike" cap="none">
                <a:solidFill>
                  <a:schemeClr val="dk1"/>
                </a:solidFill>
                <a:latin typeface="Calibri"/>
                <a:ea typeface="Calibri"/>
                <a:cs typeface="Calibri"/>
                <a:sym typeface="Calibri"/>
              </a:rPr>
              <a:t>(has just been increased from $48k to $80k)</a:t>
            </a:r>
            <a:endParaRPr sz="2000" b="0" i="0" u="none" strike="noStrike" cap="none">
              <a:solidFill>
                <a:schemeClr val="dk1"/>
              </a:solidFill>
              <a:latin typeface="Calibri"/>
              <a:ea typeface="Calibri"/>
              <a:cs typeface="Calibri"/>
              <a:sym typeface="Calibri"/>
            </a:endParaRPr>
          </a:p>
          <a:p>
            <a:pPr marL="742950" marR="0" lvl="1" indent="-285750" algn="l" rtl="0">
              <a:spcBef>
                <a:spcPts val="0"/>
              </a:spcBef>
              <a:spcAft>
                <a:spcPts val="0"/>
              </a:spcAft>
              <a:buClr>
                <a:schemeClr val="dk1"/>
              </a:buClr>
              <a:buSzPts val="2000"/>
              <a:buFont typeface="Noto Sans Symbols"/>
              <a:buChar char="❑"/>
            </a:pPr>
            <a:r>
              <a:rPr lang="en-AU" sz="2000" b="0" i="0" u="none" strike="noStrike" cap="none">
                <a:solidFill>
                  <a:schemeClr val="dk1"/>
                </a:solidFill>
                <a:latin typeface="Calibri"/>
                <a:ea typeface="Calibri"/>
                <a:cs typeface="Calibri"/>
                <a:sym typeface="Calibri"/>
              </a:rPr>
              <a:t>Reduced waiting times</a:t>
            </a:r>
            <a:endParaRPr/>
          </a:p>
          <a:p>
            <a:pPr marL="742950" marR="0" lvl="1" indent="-285750" algn="l" rtl="0">
              <a:spcBef>
                <a:spcPts val="0"/>
              </a:spcBef>
              <a:spcAft>
                <a:spcPts val="0"/>
              </a:spcAft>
              <a:buClr>
                <a:schemeClr val="dk1"/>
              </a:buClr>
              <a:buSzPts val="2000"/>
              <a:buFont typeface="Noto Sans Symbols"/>
              <a:buChar char="❑"/>
            </a:pPr>
            <a:r>
              <a:rPr lang="en-AU" sz="2000" b="0" i="0" u="none" strike="noStrike" cap="none">
                <a:solidFill>
                  <a:schemeClr val="dk1"/>
                </a:solidFill>
                <a:latin typeface="Calibri"/>
                <a:ea typeface="Calibri"/>
                <a:cs typeface="Calibri"/>
                <a:sym typeface="Calibri"/>
              </a:rPr>
              <a:t>Monies are taxable</a:t>
            </a:r>
            <a:endParaRPr/>
          </a:p>
          <a:p>
            <a:pPr marL="742950" marR="0" lvl="1" indent="-285750" algn="l" rtl="0">
              <a:spcBef>
                <a:spcPts val="0"/>
              </a:spcBef>
              <a:spcAft>
                <a:spcPts val="0"/>
              </a:spcAft>
              <a:buClr>
                <a:schemeClr val="dk1"/>
              </a:buClr>
              <a:buSzPts val="2000"/>
              <a:buFont typeface="Noto Sans Symbols"/>
              <a:buChar char="❑"/>
            </a:pPr>
            <a:r>
              <a:rPr lang="en-AU" sz="2000" b="0" i="0" u="none" strike="noStrike" cap="none">
                <a:solidFill>
                  <a:schemeClr val="dk1"/>
                </a:solidFill>
                <a:latin typeface="Calibri"/>
                <a:ea typeface="Calibri"/>
                <a:cs typeface="Calibri"/>
                <a:sym typeface="Calibri"/>
              </a:rPr>
              <a:t>COVID-19 Supplement of $550/fortnight on top of the current jobseeker payments </a:t>
            </a:r>
            <a:r>
              <a:rPr lang="en-AU" sz="2000" b="0" i="1" u="none" strike="noStrike" cap="none">
                <a:solidFill>
                  <a:schemeClr val="dk1"/>
                </a:solidFill>
                <a:latin typeface="Calibri"/>
                <a:ea typeface="Calibri"/>
                <a:cs typeface="Calibri"/>
                <a:sym typeface="Calibri"/>
              </a:rPr>
              <a:t>(will be $1,070/fortnight from end of April)</a:t>
            </a:r>
            <a:endParaRPr/>
          </a:p>
          <a:p>
            <a:pPr marL="742950" marR="0" lvl="1" indent="-285750" algn="l" rtl="0">
              <a:spcBef>
                <a:spcPts val="0"/>
              </a:spcBef>
              <a:spcAft>
                <a:spcPts val="0"/>
              </a:spcAft>
              <a:buClr>
                <a:schemeClr val="dk1"/>
              </a:buClr>
              <a:buSzPts val="2000"/>
              <a:buFont typeface="Noto Sans Symbols"/>
              <a:buChar char="❑"/>
            </a:pPr>
            <a:r>
              <a:rPr lang="en-AU" sz="2000" b="0" i="0" u="none" strike="noStrike" cap="none">
                <a:solidFill>
                  <a:schemeClr val="dk1"/>
                </a:solidFill>
                <a:latin typeface="Calibri"/>
                <a:ea typeface="Calibri"/>
                <a:cs typeface="Calibri"/>
                <a:sym typeface="Calibri"/>
              </a:rPr>
              <a:t>Starts 27</a:t>
            </a:r>
            <a:r>
              <a:rPr lang="en-AU" sz="2000" b="0" i="0" u="none" strike="noStrike" cap="none" baseline="30000">
                <a:solidFill>
                  <a:schemeClr val="dk1"/>
                </a:solidFill>
                <a:latin typeface="Calibri"/>
                <a:ea typeface="Calibri"/>
                <a:cs typeface="Calibri"/>
                <a:sym typeface="Calibri"/>
              </a:rPr>
              <a:t>th</a:t>
            </a:r>
            <a:r>
              <a:rPr lang="en-AU" sz="2000" b="0" i="0" u="none" strike="noStrike" cap="none">
                <a:solidFill>
                  <a:schemeClr val="dk1"/>
                </a:solidFill>
                <a:latin typeface="Calibri"/>
                <a:ea typeface="Calibri"/>
                <a:cs typeface="Calibri"/>
                <a:sym typeface="Calibri"/>
              </a:rPr>
              <a:t> April 2020.</a:t>
            </a:r>
            <a:endParaRPr/>
          </a:p>
          <a:p>
            <a:pPr marL="457200" marR="0" lvl="1" indent="0" algn="l" rtl="0">
              <a:spcBef>
                <a:spcPts val="0"/>
              </a:spcBef>
              <a:spcAft>
                <a:spcPts val="0"/>
              </a:spcAft>
              <a:buNone/>
            </a:pPr>
            <a:endParaRPr sz="1200" b="0" i="0" u="none" strike="noStrike" cap="none">
              <a:solidFill>
                <a:schemeClr val="dk1"/>
              </a:solidFill>
              <a:latin typeface="Calibri"/>
              <a:ea typeface="Calibri"/>
              <a:cs typeface="Calibri"/>
              <a:sym typeface="Calibri"/>
            </a:endParaRPr>
          </a:p>
          <a:p>
            <a:pPr marL="0" marR="0" lvl="0" indent="0" algn="l" rtl="0">
              <a:spcBef>
                <a:spcPts val="0"/>
              </a:spcBef>
              <a:spcAft>
                <a:spcPts val="0"/>
              </a:spcAft>
              <a:buNone/>
            </a:pPr>
            <a:r>
              <a:rPr lang="en-AU" sz="2400" b="1">
                <a:solidFill>
                  <a:schemeClr val="dk1"/>
                </a:solidFill>
                <a:latin typeface="Calibri"/>
                <a:ea typeface="Calibri"/>
                <a:cs typeface="Calibri"/>
                <a:sym typeface="Calibri"/>
              </a:rPr>
              <a:t>What to do</a:t>
            </a:r>
            <a:r>
              <a:rPr lang="en-AU" sz="2000">
                <a:solidFill>
                  <a:schemeClr val="dk1"/>
                </a:solidFill>
                <a:latin typeface="Calibri"/>
                <a:ea typeface="Calibri"/>
                <a:cs typeface="Calibri"/>
                <a:sym typeface="Calibri"/>
              </a:rPr>
              <a:t> </a:t>
            </a:r>
            <a:endParaRPr/>
          </a:p>
          <a:p>
            <a:pPr marL="742950" marR="0" lvl="1" indent="-285750" algn="l" rtl="0">
              <a:spcBef>
                <a:spcPts val="0"/>
              </a:spcBef>
              <a:spcAft>
                <a:spcPts val="0"/>
              </a:spcAft>
              <a:buClr>
                <a:schemeClr val="dk1"/>
              </a:buClr>
              <a:buSzPts val="2000"/>
              <a:buFont typeface="Noto Sans Symbols"/>
              <a:buChar char="❑"/>
            </a:pPr>
            <a:r>
              <a:rPr lang="en-AU" sz="2000" b="0" i="0" u="none" strike="noStrike" cap="none">
                <a:solidFill>
                  <a:schemeClr val="dk1"/>
                </a:solidFill>
                <a:latin typeface="Calibri"/>
                <a:ea typeface="Calibri"/>
                <a:cs typeface="Calibri"/>
                <a:sym typeface="Calibri"/>
              </a:rPr>
              <a:t>Currently getting an allowance from Government</a:t>
            </a:r>
            <a:endParaRPr/>
          </a:p>
          <a:p>
            <a:pPr marL="1657350" marR="0" lvl="3" indent="-285750" algn="l" rtl="0">
              <a:spcBef>
                <a:spcPts val="0"/>
              </a:spcBef>
              <a:spcAft>
                <a:spcPts val="0"/>
              </a:spcAft>
              <a:buClr>
                <a:schemeClr val="dk1"/>
              </a:buClr>
              <a:buSzPts val="2000"/>
              <a:buFont typeface="Noto Sans Symbols"/>
              <a:buChar char="❑"/>
            </a:pPr>
            <a:r>
              <a:rPr lang="en-AU" sz="2000" b="0" i="0" u="none" strike="noStrike" cap="none">
                <a:solidFill>
                  <a:schemeClr val="dk1"/>
                </a:solidFill>
                <a:latin typeface="Calibri"/>
                <a:ea typeface="Calibri"/>
                <a:cs typeface="Calibri"/>
                <a:sym typeface="Calibri"/>
              </a:rPr>
              <a:t>Don’t need to do anything</a:t>
            </a:r>
            <a:endParaRPr/>
          </a:p>
          <a:p>
            <a:pPr marL="1657350" marR="0" lvl="3" indent="-285750" algn="l" rtl="0">
              <a:spcBef>
                <a:spcPts val="0"/>
              </a:spcBef>
              <a:spcAft>
                <a:spcPts val="0"/>
              </a:spcAft>
              <a:buClr>
                <a:schemeClr val="dk1"/>
              </a:buClr>
              <a:buSzPts val="2000"/>
              <a:buFont typeface="Noto Sans Symbols"/>
              <a:buChar char="❑"/>
            </a:pPr>
            <a:r>
              <a:rPr lang="en-AU" sz="2000" b="0" i="0" u="none" strike="noStrike" cap="none">
                <a:solidFill>
                  <a:schemeClr val="dk1"/>
                </a:solidFill>
                <a:latin typeface="Calibri"/>
                <a:ea typeface="Calibri"/>
                <a:cs typeface="Calibri"/>
                <a:sym typeface="Calibri"/>
              </a:rPr>
              <a:t>Will last for 6 months</a:t>
            </a:r>
            <a:endParaRPr/>
          </a:p>
          <a:p>
            <a:pPr marL="742950" marR="0" lvl="1" indent="-285750" algn="l" rtl="0">
              <a:spcBef>
                <a:spcPts val="0"/>
              </a:spcBef>
              <a:spcAft>
                <a:spcPts val="0"/>
              </a:spcAft>
              <a:buClr>
                <a:schemeClr val="dk1"/>
              </a:buClr>
              <a:buSzPts val="2000"/>
              <a:buFont typeface="Noto Sans Symbols"/>
              <a:buChar char="❑"/>
            </a:pPr>
            <a:r>
              <a:rPr lang="en-AU" sz="2000" b="1" i="0" u="none" strike="noStrike" cap="none">
                <a:solidFill>
                  <a:schemeClr val="dk1"/>
                </a:solidFill>
                <a:latin typeface="Calibri"/>
                <a:ea typeface="Calibri"/>
                <a:cs typeface="Calibri"/>
                <a:sym typeface="Calibri"/>
              </a:rPr>
              <a:t>NOT Currently </a:t>
            </a:r>
            <a:r>
              <a:rPr lang="en-AU" sz="2000" b="0" i="0" u="none" strike="noStrike" cap="none">
                <a:solidFill>
                  <a:schemeClr val="dk1"/>
                </a:solidFill>
                <a:latin typeface="Calibri"/>
                <a:ea typeface="Calibri"/>
                <a:cs typeface="Calibri"/>
                <a:sym typeface="Calibri"/>
              </a:rPr>
              <a:t>getting an allowance from Government</a:t>
            </a:r>
            <a:endParaRPr/>
          </a:p>
          <a:p>
            <a:pPr marL="1657350" marR="0" lvl="3" indent="-285750" algn="l" rtl="0">
              <a:spcBef>
                <a:spcPts val="0"/>
              </a:spcBef>
              <a:spcAft>
                <a:spcPts val="0"/>
              </a:spcAft>
              <a:buClr>
                <a:schemeClr val="dk1"/>
              </a:buClr>
              <a:buSzPts val="2000"/>
              <a:buFont typeface="Noto Sans Symbols"/>
              <a:buChar char="❑"/>
            </a:pPr>
            <a:r>
              <a:rPr lang="en-AU" sz="2000" b="0" i="0" u="none" strike="noStrike" cap="none">
                <a:solidFill>
                  <a:schemeClr val="dk1"/>
                </a:solidFill>
                <a:latin typeface="Calibri"/>
                <a:ea typeface="Calibri"/>
                <a:cs typeface="Calibri"/>
                <a:sym typeface="Calibri"/>
              </a:rPr>
              <a:t>Claim online through myGov (Centrelink account) or phone – 132 850</a:t>
            </a:r>
            <a:endParaRPr sz="1800" b="0" i="0" u="none" strike="noStrike" cap="none">
              <a:solidFill>
                <a:schemeClr val="dk1"/>
              </a:solidFill>
              <a:latin typeface="Calibri"/>
              <a:ea typeface="Calibri"/>
              <a:cs typeface="Calibri"/>
              <a:sym typeface="Calibri"/>
            </a:endParaRPr>
          </a:p>
        </p:txBody>
      </p:sp>
      <p:pic>
        <p:nvPicPr>
          <p:cNvPr id="340" name="Google Shape;340;p33" descr="A picture containing drawing&#10;&#10;Description automatically generated"/>
          <p:cNvPicPr preferRelativeResize="0"/>
          <p:nvPr/>
        </p:nvPicPr>
        <p:blipFill rotWithShape="1">
          <a:blip r:embed="rId5">
            <a:alphaModFix/>
          </a:blip>
          <a:srcRect/>
          <a:stretch/>
        </p:blipFill>
        <p:spPr>
          <a:xfrm>
            <a:off x="10011027" y="16983"/>
            <a:ext cx="1790715" cy="951205"/>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05"/>
        <p:cNvGrpSpPr/>
        <p:nvPr/>
      </p:nvGrpSpPr>
      <p:grpSpPr>
        <a:xfrm>
          <a:off x="0" y="0"/>
          <a:ext cx="0" cy="0"/>
          <a:chOff x="0" y="0"/>
          <a:chExt cx="0" cy="0"/>
        </a:xfrm>
      </p:grpSpPr>
      <p:sp>
        <p:nvSpPr>
          <p:cNvPr id="106" name="Google Shape;106;p16"/>
          <p:cNvSpPr/>
          <p:nvPr/>
        </p:nvSpPr>
        <p:spPr>
          <a:xfrm>
            <a:off x="1" y="1163900"/>
            <a:ext cx="12192000" cy="5694102"/>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07" name="Google Shape;107;p16"/>
          <p:cNvSpPr txBox="1"/>
          <p:nvPr/>
        </p:nvSpPr>
        <p:spPr>
          <a:xfrm>
            <a:off x="12957767" y="7354509"/>
            <a:ext cx="647733" cy="157537"/>
          </a:xfrm>
          <a:prstGeom prst="rect">
            <a:avLst/>
          </a:prstGeom>
          <a:noFill/>
          <a:ln>
            <a:noFill/>
          </a:ln>
        </p:spPr>
        <p:txBody>
          <a:bodyPr spcFirstLastPara="1" wrap="square" lIns="121900" tIns="60950" rIns="121900" bIns="60950" anchor="ctr" anchorCtr="0">
            <a:noAutofit/>
          </a:bodyPr>
          <a:lstStyle/>
          <a:p>
            <a:pPr marL="0" marR="0" lvl="0" indent="0" algn="l" rtl="0">
              <a:spcBef>
                <a:spcPts val="0"/>
              </a:spcBef>
              <a:spcAft>
                <a:spcPts val="0"/>
              </a:spcAft>
              <a:buNone/>
            </a:pPr>
            <a:endParaRPr sz="2400">
              <a:solidFill>
                <a:srgbClr val="00A7E0"/>
              </a:solidFill>
              <a:latin typeface="Arial"/>
              <a:ea typeface="Arial"/>
              <a:cs typeface="Arial"/>
              <a:sym typeface="Arial"/>
            </a:endParaRPr>
          </a:p>
        </p:txBody>
      </p:sp>
      <p:pic>
        <p:nvPicPr>
          <p:cNvPr id="108" name="Google Shape;108;p16"/>
          <p:cNvPicPr preferRelativeResize="0"/>
          <p:nvPr/>
        </p:nvPicPr>
        <p:blipFill rotWithShape="1">
          <a:blip r:embed="rId3">
            <a:alphaModFix/>
          </a:blip>
          <a:srcRect/>
          <a:stretch/>
        </p:blipFill>
        <p:spPr>
          <a:xfrm>
            <a:off x="2588" y="-35136"/>
            <a:ext cx="2579247" cy="5924948"/>
          </a:xfrm>
          <a:prstGeom prst="rect">
            <a:avLst/>
          </a:prstGeom>
          <a:noFill/>
          <a:ln>
            <a:noFill/>
          </a:ln>
        </p:spPr>
      </p:pic>
      <p:pic>
        <p:nvPicPr>
          <p:cNvPr id="109" name="Google Shape;109;p16"/>
          <p:cNvPicPr preferRelativeResize="0">
            <a:picLocks noGrp="1"/>
          </p:cNvPicPr>
          <p:nvPr>
            <p:ph type="pic" idx="3"/>
          </p:nvPr>
        </p:nvPicPr>
        <p:blipFill rotWithShape="1">
          <a:blip r:embed="rId4">
            <a:alphaModFix/>
          </a:blip>
          <a:srcRect l="1245" r="1246"/>
          <a:stretch/>
        </p:blipFill>
        <p:spPr>
          <a:xfrm>
            <a:off x="-60539" y="4952652"/>
            <a:ext cx="2705499" cy="1137047"/>
          </a:xfrm>
          <a:prstGeom prst="rect">
            <a:avLst/>
          </a:prstGeom>
          <a:solidFill>
            <a:schemeClr val="accent5"/>
          </a:solidFill>
          <a:ln>
            <a:noFill/>
          </a:ln>
        </p:spPr>
      </p:pic>
      <p:sp>
        <p:nvSpPr>
          <p:cNvPr id="110" name="Google Shape;110;p16"/>
          <p:cNvSpPr/>
          <p:nvPr/>
        </p:nvSpPr>
        <p:spPr>
          <a:xfrm>
            <a:off x="10905565" y="2675965"/>
            <a:ext cx="1286436" cy="4182035"/>
          </a:xfrm>
          <a:prstGeom prst="triangle">
            <a:avLst>
              <a:gd name="adj" fmla="val 99867"/>
            </a:avLst>
          </a:prstGeom>
          <a:solidFill>
            <a:srgbClr val="2E75B5"/>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11" name="Google Shape;111;p16"/>
          <p:cNvSpPr txBox="1"/>
          <p:nvPr/>
        </p:nvSpPr>
        <p:spPr>
          <a:xfrm>
            <a:off x="0" y="146728"/>
            <a:ext cx="12189413" cy="707886"/>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AU" sz="4000" b="1">
                <a:solidFill>
                  <a:schemeClr val="accent1"/>
                </a:solidFill>
                <a:latin typeface="Calibri"/>
                <a:ea typeface="Calibri"/>
                <a:cs typeface="Calibri"/>
                <a:sym typeface="Calibri"/>
              </a:rPr>
              <a:t>Agenda</a:t>
            </a:r>
            <a:endParaRPr/>
          </a:p>
        </p:txBody>
      </p:sp>
      <p:sp>
        <p:nvSpPr>
          <p:cNvPr id="112" name="Google Shape;112;p16"/>
          <p:cNvSpPr txBox="1"/>
          <p:nvPr/>
        </p:nvSpPr>
        <p:spPr>
          <a:xfrm>
            <a:off x="2325000" y="1317075"/>
            <a:ext cx="6387600" cy="3567900"/>
          </a:xfrm>
          <a:prstGeom prst="rect">
            <a:avLst/>
          </a:prstGeom>
          <a:noFill/>
          <a:ln>
            <a:noFill/>
          </a:ln>
        </p:spPr>
        <p:txBody>
          <a:bodyPr spcFirstLastPara="1" wrap="square" lIns="91425" tIns="45700" rIns="91425" bIns="45700" anchor="t" anchorCtr="0">
            <a:noAutofit/>
          </a:bodyPr>
          <a:lstStyle/>
          <a:p>
            <a:pPr marL="457200" marR="0" lvl="0" indent="0" algn="l" rtl="0">
              <a:spcBef>
                <a:spcPts val="0"/>
              </a:spcBef>
              <a:spcAft>
                <a:spcPts val="0"/>
              </a:spcAft>
              <a:buNone/>
            </a:pPr>
            <a:r>
              <a:rPr lang="en-AU" sz="2400">
                <a:solidFill>
                  <a:schemeClr val="dk1"/>
                </a:solidFill>
                <a:latin typeface="Calibri"/>
                <a:ea typeface="Calibri"/>
                <a:cs typeface="Calibri"/>
                <a:sym typeface="Calibri"/>
              </a:rPr>
              <a:t>Introduction to the panel</a:t>
            </a:r>
            <a:endParaRPr/>
          </a:p>
          <a:p>
            <a:pPr marL="342900" marR="0" lvl="0" indent="-190500" algn="l" rtl="0">
              <a:spcBef>
                <a:spcPts val="0"/>
              </a:spcBef>
              <a:spcAft>
                <a:spcPts val="0"/>
              </a:spcAft>
              <a:buClr>
                <a:schemeClr val="dk1"/>
              </a:buClr>
              <a:buSzPts val="2400"/>
              <a:buFont typeface="Noto Sans Symbols"/>
              <a:buNone/>
            </a:pPr>
            <a:endParaRPr sz="2400">
              <a:solidFill>
                <a:schemeClr val="dk1"/>
              </a:solidFill>
              <a:latin typeface="Calibri"/>
              <a:ea typeface="Calibri"/>
              <a:cs typeface="Calibri"/>
              <a:sym typeface="Calibri"/>
            </a:endParaRPr>
          </a:p>
          <a:p>
            <a:pPr marL="457200" lvl="0" indent="0" algn="l" rtl="0">
              <a:spcBef>
                <a:spcPts val="0"/>
              </a:spcBef>
              <a:spcAft>
                <a:spcPts val="0"/>
              </a:spcAft>
              <a:buNone/>
            </a:pPr>
            <a:r>
              <a:rPr lang="en-AU" sz="2400">
                <a:solidFill>
                  <a:schemeClr val="dk1"/>
                </a:solidFill>
                <a:latin typeface="Calibri"/>
                <a:ea typeface="Calibri"/>
                <a:cs typeface="Calibri"/>
                <a:sym typeface="Calibri"/>
              </a:rPr>
              <a:t>NSW $10,000 grant</a:t>
            </a:r>
            <a:endParaRPr/>
          </a:p>
          <a:p>
            <a:pPr marL="342900" marR="0" lvl="0" indent="-190500" algn="l" rtl="0">
              <a:spcBef>
                <a:spcPts val="0"/>
              </a:spcBef>
              <a:spcAft>
                <a:spcPts val="0"/>
              </a:spcAft>
              <a:buClr>
                <a:schemeClr val="dk1"/>
              </a:buClr>
              <a:buSzPts val="2400"/>
              <a:buFont typeface="Noto Sans Symbols"/>
              <a:buNone/>
            </a:pPr>
            <a:endParaRPr sz="2400">
              <a:solidFill>
                <a:schemeClr val="dk1"/>
              </a:solidFill>
              <a:latin typeface="Calibri"/>
              <a:ea typeface="Calibri"/>
              <a:cs typeface="Calibri"/>
              <a:sym typeface="Calibri"/>
            </a:endParaRPr>
          </a:p>
          <a:p>
            <a:pPr marL="457200" lvl="0" indent="0" algn="l" rtl="0">
              <a:spcBef>
                <a:spcPts val="0"/>
              </a:spcBef>
              <a:spcAft>
                <a:spcPts val="0"/>
              </a:spcAft>
              <a:buNone/>
            </a:pPr>
            <a:r>
              <a:rPr lang="en-AU" sz="2400">
                <a:solidFill>
                  <a:schemeClr val="dk1"/>
                </a:solidFill>
                <a:latin typeface="Calibri"/>
                <a:ea typeface="Calibri"/>
                <a:cs typeface="Calibri"/>
                <a:sym typeface="Calibri"/>
              </a:rPr>
              <a:t>Quick Review of Stimulus Measures</a:t>
            </a:r>
            <a:endParaRPr sz="2400">
              <a:solidFill>
                <a:schemeClr val="dk1"/>
              </a:solidFill>
              <a:latin typeface="Calibri"/>
              <a:ea typeface="Calibri"/>
              <a:cs typeface="Calibri"/>
              <a:sym typeface="Calibri"/>
            </a:endParaRPr>
          </a:p>
          <a:p>
            <a:pPr marL="0" lvl="0" indent="0" algn="l" rtl="0">
              <a:spcBef>
                <a:spcPts val="0"/>
              </a:spcBef>
              <a:spcAft>
                <a:spcPts val="0"/>
              </a:spcAft>
              <a:buNone/>
            </a:pPr>
            <a:endParaRPr sz="2400">
              <a:solidFill>
                <a:schemeClr val="dk1"/>
              </a:solidFill>
              <a:latin typeface="Calibri"/>
              <a:ea typeface="Calibri"/>
              <a:cs typeface="Calibri"/>
              <a:sym typeface="Calibri"/>
            </a:endParaRPr>
          </a:p>
          <a:p>
            <a:pPr marL="0" lvl="0" indent="0" algn="l" rtl="0">
              <a:spcBef>
                <a:spcPts val="0"/>
              </a:spcBef>
              <a:spcAft>
                <a:spcPts val="0"/>
              </a:spcAft>
              <a:buNone/>
            </a:pPr>
            <a:r>
              <a:rPr lang="en-AU" sz="2400">
                <a:solidFill>
                  <a:schemeClr val="dk1"/>
                </a:solidFill>
                <a:latin typeface="Calibri"/>
                <a:ea typeface="Calibri"/>
                <a:cs typeface="Calibri"/>
                <a:sym typeface="Calibri"/>
              </a:rPr>
              <a:t>       Jobkeeper</a:t>
            </a:r>
            <a:endParaRPr sz="2400">
              <a:solidFill>
                <a:schemeClr val="dk1"/>
              </a:solidFill>
              <a:latin typeface="Calibri"/>
              <a:ea typeface="Calibri"/>
              <a:cs typeface="Calibri"/>
              <a:sym typeface="Calibri"/>
            </a:endParaRPr>
          </a:p>
          <a:p>
            <a:pPr marL="342900" marR="0" lvl="0" indent="-190500" algn="l" rtl="0">
              <a:spcBef>
                <a:spcPts val="0"/>
              </a:spcBef>
              <a:spcAft>
                <a:spcPts val="0"/>
              </a:spcAft>
              <a:buClr>
                <a:schemeClr val="dk1"/>
              </a:buClr>
              <a:buSzPts val="2400"/>
              <a:buFont typeface="Noto Sans Symbols"/>
              <a:buNone/>
            </a:pPr>
            <a:endParaRPr sz="2400">
              <a:solidFill>
                <a:schemeClr val="dk1"/>
              </a:solidFill>
              <a:latin typeface="Calibri"/>
              <a:ea typeface="Calibri"/>
              <a:cs typeface="Calibri"/>
              <a:sym typeface="Calibri"/>
            </a:endParaRPr>
          </a:p>
          <a:p>
            <a:pPr marL="457200" marR="0" lvl="0" indent="0" algn="l" rtl="0">
              <a:spcBef>
                <a:spcPts val="0"/>
              </a:spcBef>
              <a:spcAft>
                <a:spcPts val="0"/>
              </a:spcAft>
              <a:buNone/>
            </a:pPr>
            <a:r>
              <a:rPr lang="en-AU" sz="2400">
                <a:solidFill>
                  <a:schemeClr val="dk1"/>
                </a:solidFill>
                <a:latin typeface="Calibri"/>
                <a:ea typeface="Calibri"/>
                <a:cs typeface="Calibri"/>
                <a:sym typeface="Calibri"/>
              </a:rPr>
              <a:t>Q &amp; A</a:t>
            </a:r>
            <a:endParaRPr/>
          </a:p>
          <a:p>
            <a:pPr marL="0" marR="0" lvl="0" indent="0" algn="l" rtl="0">
              <a:spcBef>
                <a:spcPts val="0"/>
              </a:spcBef>
              <a:spcAft>
                <a:spcPts val="0"/>
              </a:spcAft>
              <a:buNone/>
            </a:pPr>
            <a:endParaRPr sz="2400">
              <a:solidFill>
                <a:schemeClr val="dk1"/>
              </a:solidFill>
              <a:latin typeface="Calibri"/>
              <a:ea typeface="Calibri"/>
              <a:cs typeface="Calibri"/>
              <a:sym typeface="Calibri"/>
            </a:endParaRPr>
          </a:p>
          <a:p>
            <a:pPr marL="0" marR="0" lvl="0" indent="0" algn="l" rtl="0">
              <a:spcBef>
                <a:spcPts val="0"/>
              </a:spcBef>
              <a:spcAft>
                <a:spcPts val="0"/>
              </a:spcAft>
              <a:buNone/>
            </a:pPr>
            <a:endParaRPr/>
          </a:p>
        </p:txBody>
      </p:sp>
      <p:pic>
        <p:nvPicPr>
          <p:cNvPr id="113" name="Google Shape;113;p16" descr="A picture containing drawing&#10;&#10;Description automatically generated"/>
          <p:cNvPicPr preferRelativeResize="0"/>
          <p:nvPr/>
        </p:nvPicPr>
        <p:blipFill rotWithShape="1">
          <a:blip r:embed="rId5">
            <a:alphaModFix/>
          </a:blip>
          <a:srcRect/>
          <a:stretch/>
        </p:blipFill>
        <p:spPr>
          <a:xfrm>
            <a:off x="9642589" y="16983"/>
            <a:ext cx="2159154" cy="1146915"/>
          </a:xfrm>
          <a:prstGeom prst="rect">
            <a:avLst/>
          </a:prstGeom>
          <a:noFill/>
          <a:ln>
            <a:noFill/>
          </a:ln>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345"/>
        <p:cNvGrpSpPr/>
        <p:nvPr/>
      </p:nvGrpSpPr>
      <p:grpSpPr>
        <a:xfrm>
          <a:off x="0" y="0"/>
          <a:ext cx="0" cy="0"/>
          <a:chOff x="0" y="0"/>
          <a:chExt cx="0" cy="0"/>
        </a:xfrm>
      </p:grpSpPr>
      <p:sp>
        <p:nvSpPr>
          <p:cNvPr id="346" name="Google Shape;346;p34"/>
          <p:cNvSpPr/>
          <p:nvPr/>
        </p:nvSpPr>
        <p:spPr>
          <a:xfrm>
            <a:off x="0" y="1036100"/>
            <a:ext cx="12192000" cy="58218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347" name="Google Shape;347;p34"/>
          <p:cNvSpPr txBox="1"/>
          <p:nvPr/>
        </p:nvSpPr>
        <p:spPr>
          <a:xfrm>
            <a:off x="12957767" y="7354509"/>
            <a:ext cx="647733" cy="157537"/>
          </a:xfrm>
          <a:prstGeom prst="rect">
            <a:avLst/>
          </a:prstGeom>
          <a:noFill/>
          <a:ln>
            <a:noFill/>
          </a:ln>
        </p:spPr>
        <p:txBody>
          <a:bodyPr spcFirstLastPara="1" wrap="square" lIns="121900" tIns="60950" rIns="121900" bIns="60950" anchor="ctr" anchorCtr="0">
            <a:noAutofit/>
          </a:bodyPr>
          <a:lstStyle/>
          <a:p>
            <a:pPr marL="0" marR="0" lvl="0" indent="0" algn="l" rtl="0">
              <a:spcBef>
                <a:spcPts val="0"/>
              </a:spcBef>
              <a:spcAft>
                <a:spcPts val="0"/>
              </a:spcAft>
              <a:buNone/>
            </a:pPr>
            <a:endParaRPr sz="2400">
              <a:solidFill>
                <a:srgbClr val="00A7E0"/>
              </a:solidFill>
              <a:latin typeface="Arial"/>
              <a:ea typeface="Arial"/>
              <a:cs typeface="Arial"/>
              <a:sym typeface="Arial"/>
            </a:endParaRPr>
          </a:p>
        </p:txBody>
      </p:sp>
      <p:pic>
        <p:nvPicPr>
          <p:cNvPr id="348" name="Google Shape;348;p34"/>
          <p:cNvPicPr preferRelativeResize="0"/>
          <p:nvPr/>
        </p:nvPicPr>
        <p:blipFill rotWithShape="1">
          <a:blip r:embed="rId3">
            <a:alphaModFix/>
          </a:blip>
          <a:srcRect/>
          <a:stretch/>
        </p:blipFill>
        <p:spPr>
          <a:xfrm>
            <a:off x="2588" y="-35136"/>
            <a:ext cx="2579247" cy="5924948"/>
          </a:xfrm>
          <a:prstGeom prst="rect">
            <a:avLst/>
          </a:prstGeom>
          <a:noFill/>
          <a:ln>
            <a:noFill/>
          </a:ln>
        </p:spPr>
      </p:pic>
      <p:pic>
        <p:nvPicPr>
          <p:cNvPr id="349" name="Google Shape;349;p34"/>
          <p:cNvPicPr preferRelativeResize="0">
            <a:picLocks noGrp="1"/>
          </p:cNvPicPr>
          <p:nvPr>
            <p:ph type="pic" idx="3"/>
          </p:nvPr>
        </p:nvPicPr>
        <p:blipFill rotWithShape="1">
          <a:blip r:embed="rId4">
            <a:alphaModFix/>
          </a:blip>
          <a:srcRect l="1245" r="1246"/>
          <a:stretch/>
        </p:blipFill>
        <p:spPr>
          <a:xfrm>
            <a:off x="-37709" y="5740054"/>
            <a:ext cx="2659800" cy="1117800"/>
          </a:xfrm>
          <a:prstGeom prst="rect">
            <a:avLst/>
          </a:prstGeom>
          <a:solidFill>
            <a:schemeClr val="accent5"/>
          </a:solidFill>
          <a:ln>
            <a:noFill/>
          </a:ln>
        </p:spPr>
      </p:pic>
      <p:sp>
        <p:nvSpPr>
          <p:cNvPr id="350" name="Google Shape;350;p34"/>
          <p:cNvSpPr/>
          <p:nvPr/>
        </p:nvSpPr>
        <p:spPr>
          <a:xfrm>
            <a:off x="10905565" y="2675965"/>
            <a:ext cx="1286436" cy="4182035"/>
          </a:xfrm>
          <a:prstGeom prst="triangle">
            <a:avLst>
              <a:gd name="adj" fmla="val 99867"/>
            </a:avLst>
          </a:prstGeom>
          <a:solidFill>
            <a:srgbClr val="2E75B5"/>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351" name="Google Shape;351;p34"/>
          <p:cNvSpPr txBox="1"/>
          <p:nvPr/>
        </p:nvSpPr>
        <p:spPr>
          <a:xfrm>
            <a:off x="-18534" y="231302"/>
            <a:ext cx="12191999" cy="584775"/>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AU" sz="3200" b="1">
                <a:solidFill>
                  <a:schemeClr val="accent1"/>
                </a:solidFill>
                <a:latin typeface="Calibri"/>
                <a:ea typeface="Calibri"/>
                <a:cs typeface="Calibri"/>
                <a:sym typeface="Calibri"/>
              </a:rPr>
              <a:t>Support for Individuals</a:t>
            </a:r>
            <a:endParaRPr/>
          </a:p>
        </p:txBody>
      </p:sp>
      <p:sp>
        <p:nvSpPr>
          <p:cNvPr id="352" name="Google Shape;352;p34"/>
          <p:cNvSpPr txBox="1"/>
          <p:nvPr/>
        </p:nvSpPr>
        <p:spPr>
          <a:xfrm>
            <a:off x="2397571" y="1082515"/>
            <a:ext cx="9151212" cy="3600986"/>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AU" sz="2400" b="1">
                <a:solidFill>
                  <a:schemeClr val="dk1"/>
                </a:solidFill>
                <a:latin typeface="Calibri"/>
                <a:ea typeface="Calibri"/>
                <a:cs typeface="Calibri"/>
                <a:sym typeface="Calibri"/>
              </a:rPr>
              <a:t>Economic support payments to households</a:t>
            </a:r>
            <a:endParaRPr/>
          </a:p>
          <a:p>
            <a:pPr marL="0" marR="0" lvl="0" indent="0" algn="l" rtl="0">
              <a:spcBef>
                <a:spcPts val="0"/>
              </a:spcBef>
              <a:spcAft>
                <a:spcPts val="0"/>
              </a:spcAft>
              <a:buNone/>
            </a:pPr>
            <a:endParaRPr sz="800" b="1">
              <a:solidFill>
                <a:schemeClr val="dk1"/>
              </a:solidFill>
              <a:latin typeface="Calibri"/>
              <a:ea typeface="Calibri"/>
              <a:cs typeface="Calibri"/>
              <a:sym typeface="Calibri"/>
            </a:endParaRPr>
          </a:p>
          <a:p>
            <a:pPr marL="742950" marR="0" lvl="1" indent="-285750" algn="l" rtl="0">
              <a:spcBef>
                <a:spcPts val="0"/>
              </a:spcBef>
              <a:spcAft>
                <a:spcPts val="0"/>
              </a:spcAft>
              <a:buClr>
                <a:schemeClr val="dk1"/>
              </a:buClr>
              <a:buSzPts val="2000"/>
              <a:buFont typeface="Noto Sans Symbols"/>
              <a:buChar char="❑"/>
            </a:pPr>
            <a:r>
              <a:rPr lang="en-AU" sz="2000" b="0" i="0" u="none" strike="noStrike" cap="none">
                <a:solidFill>
                  <a:schemeClr val="dk1"/>
                </a:solidFill>
                <a:latin typeface="Calibri"/>
                <a:ea typeface="Calibri"/>
                <a:cs typeface="Calibri"/>
                <a:sym typeface="Calibri"/>
              </a:rPr>
              <a:t>1</a:t>
            </a:r>
            <a:r>
              <a:rPr lang="en-AU" sz="2000" b="0" i="0" u="none" strike="noStrike" cap="none" baseline="30000">
                <a:solidFill>
                  <a:schemeClr val="dk1"/>
                </a:solidFill>
                <a:latin typeface="Calibri"/>
                <a:ea typeface="Calibri"/>
                <a:cs typeface="Calibri"/>
                <a:sym typeface="Calibri"/>
              </a:rPr>
              <a:t>st</a:t>
            </a:r>
            <a:r>
              <a:rPr lang="en-AU" sz="2000" b="0" i="0" u="none" strike="noStrike" cap="none">
                <a:solidFill>
                  <a:schemeClr val="dk1"/>
                </a:solidFill>
                <a:latin typeface="Calibri"/>
                <a:ea typeface="Calibri"/>
                <a:cs typeface="Calibri"/>
                <a:sym typeface="Calibri"/>
              </a:rPr>
              <a:t> payment of $750 from 31</a:t>
            </a:r>
            <a:r>
              <a:rPr lang="en-AU" sz="2000" b="0" i="0" u="none" strike="noStrike" cap="none" baseline="30000">
                <a:solidFill>
                  <a:schemeClr val="dk1"/>
                </a:solidFill>
                <a:latin typeface="Calibri"/>
                <a:ea typeface="Calibri"/>
                <a:cs typeface="Calibri"/>
                <a:sym typeface="Calibri"/>
              </a:rPr>
              <a:t>st</a:t>
            </a:r>
            <a:r>
              <a:rPr lang="en-AU" sz="2000" b="0" i="0" u="none" strike="noStrike" cap="none">
                <a:solidFill>
                  <a:schemeClr val="dk1"/>
                </a:solidFill>
                <a:latin typeface="Calibri"/>
                <a:ea typeface="Calibri"/>
                <a:cs typeface="Calibri"/>
                <a:sym typeface="Calibri"/>
              </a:rPr>
              <a:t> March to the 17</a:t>
            </a:r>
            <a:r>
              <a:rPr lang="en-AU" sz="2000" b="0" i="0" u="none" strike="noStrike" cap="none" baseline="30000">
                <a:solidFill>
                  <a:schemeClr val="dk1"/>
                </a:solidFill>
                <a:latin typeface="Calibri"/>
                <a:ea typeface="Calibri"/>
                <a:cs typeface="Calibri"/>
                <a:sym typeface="Calibri"/>
              </a:rPr>
              <a:t>th</a:t>
            </a:r>
            <a:r>
              <a:rPr lang="en-AU" sz="2000" b="0" i="0" u="none" strike="noStrike" cap="none">
                <a:solidFill>
                  <a:schemeClr val="dk1"/>
                </a:solidFill>
                <a:latin typeface="Calibri"/>
                <a:ea typeface="Calibri"/>
                <a:cs typeface="Calibri"/>
                <a:sym typeface="Calibri"/>
              </a:rPr>
              <a:t> April</a:t>
            </a:r>
            <a:endParaRPr/>
          </a:p>
          <a:p>
            <a:pPr marL="742950" marR="0" lvl="1" indent="-285750" algn="l" rtl="0">
              <a:spcBef>
                <a:spcPts val="0"/>
              </a:spcBef>
              <a:spcAft>
                <a:spcPts val="0"/>
              </a:spcAft>
              <a:buClr>
                <a:schemeClr val="dk1"/>
              </a:buClr>
              <a:buSzPts val="2000"/>
              <a:buFont typeface="Noto Sans Symbols"/>
              <a:buChar char="❑"/>
            </a:pPr>
            <a:r>
              <a:rPr lang="en-AU" sz="2000" b="0" i="0" u="none" strike="noStrike" cap="none">
                <a:solidFill>
                  <a:schemeClr val="dk1"/>
                </a:solidFill>
                <a:latin typeface="Calibri"/>
                <a:ea typeface="Calibri"/>
                <a:cs typeface="Calibri"/>
                <a:sym typeface="Calibri"/>
              </a:rPr>
              <a:t>2</a:t>
            </a:r>
            <a:r>
              <a:rPr lang="en-AU" sz="2000" b="0" i="0" u="none" strike="noStrike" cap="none" baseline="30000">
                <a:solidFill>
                  <a:schemeClr val="dk1"/>
                </a:solidFill>
                <a:latin typeface="Calibri"/>
                <a:ea typeface="Calibri"/>
                <a:cs typeface="Calibri"/>
                <a:sym typeface="Calibri"/>
              </a:rPr>
              <a:t>nd</a:t>
            </a:r>
            <a:r>
              <a:rPr lang="en-AU" sz="2000" b="0" i="0" u="none" strike="noStrike" cap="none">
                <a:solidFill>
                  <a:schemeClr val="dk1"/>
                </a:solidFill>
                <a:latin typeface="Calibri"/>
                <a:ea typeface="Calibri"/>
                <a:cs typeface="Calibri"/>
                <a:sym typeface="Calibri"/>
              </a:rPr>
              <a:t> payment of $750 on 13</a:t>
            </a:r>
            <a:r>
              <a:rPr lang="en-AU" sz="2000" b="0" i="0" u="none" strike="noStrike" cap="none" baseline="30000">
                <a:solidFill>
                  <a:schemeClr val="dk1"/>
                </a:solidFill>
                <a:latin typeface="Calibri"/>
                <a:ea typeface="Calibri"/>
                <a:cs typeface="Calibri"/>
                <a:sym typeface="Calibri"/>
              </a:rPr>
              <a:t>th</a:t>
            </a:r>
            <a:r>
              <a:rPr lang="en-AU" sz="2000" b="0" i="0" u="none" strike="noStrike" cap="none">
                <a:solidFill>
                  <a:schemeClr val="dk1"/>
                </a:solidFill>
                <a:latin typeface="Calibri"/>
                <a:ea typeface="Calibri"/>
                <a:cs typeface="Calibri"/>
                <a:sym typeface="Calibri"/>
              </a:rPr>
              <a:t> July 2020</a:t>
            </a:r>
            <a:endParaRPr/>
          </a:p>
          <a:p>
            <a:pPr marL="742950" marR="0" lvl="1" indent="-171450" algn="l" rtl="0">
              <a:spcBef>
                <a:spcPts val="0"/>
              </a:spcBef>
              <a:spcAft>
                <a:spcPts val="0"/>
              </a:spcAft>
              <a:buClr>
                <a:schemeClr val="dk1"/>
              </a:buClr>
              <a:buSzPts val="1800"/>
              <a:buFont typeface="Noto Sans Symbols"/>
              <a:buNone/>
            </a:pPr>
            <a:endParaRPr sz="1800" b="0" i="0" u="none" strike="noStrike" cap="none">
              <a:solidFill>
                <a:schemeClr val="dk1"/>
              </a:solidFill>
              <a:latin typeface="Calibri"/>
              <a:ea typeface="Calibri"/>
              <a:cs typeface="Calibri"/>
              <a:sym typeface="Calibri"/>
            </a:endParaRPr>
          </a:p>
          <a:p>
            <a:pPr marL="0" marR="0" lvl="0" indent="0" algn="l" rtl="0">
              <a:spcBef>
                <a:spcPts val="0"/>
              </a:spcBef>
              <a:spcAft>
                <a:spcPts val="0"/>
              </a:spcAft>
              <a:buNone/>
            </a:pPr>
            <a:r>
              <a:rPr lang="en-AU" sz="2400" b="1">
                <a:solidFill>
                  <a:schemeClr val="dk1"/>
                </a:solidFill>
                <a:latin typeface="Calibri"/>
                <a:ea typeface="Calibri"/>
                <a:cs typeface="Calibri"/>
                <a:sym typeface="Calibri"/>
              </a:rPr>
              <a:t>Eligibility</a:t>
            </a:r>
            <a:endParaRPr sz="2400" b="1">
              <a:solidFill>
                <a:schemeClr val="dk1"/>
              </a:solidFill>
              <a:latin typeface="Calibri"/>
              <a:ea typeface="Calibri"/>
              <a:cs typeface="Calibri"/>
              <a:sym typeface="Calibri"/>
            </a:endParaRPr>
          </a:p>
          <a:p>
            <a:pPr marL="0" marR="0" lvl="0" indent="0" algn="l" rtl="0">
              <a:spcBef>
                <a:spcPts val="0"/>
              </a:spcBef>
              <a:spcAft>
                <a:spcPts val="0"/>
              </a:spcAft>
              <a:buNone/>
            </a:pPr>
            <a:endParaRPr sz="800" b="1">
              <a:solidFill>
                <a:schemeClr val="dk1"/>
              </a:solidFill>
              <a:latin typeface="Calibri"/>
              <a:ea typeface="Calibri"/>
              <a:cs typeface="Calibri"/>
              <a:sym typeface="Calibri"/>
            </a:endParaRPr>
          </a:p>
          <a:p>
            <a:pPr marL="742950" marR="0" lvl="1" indent="-285750" algn="l" rtl="0">
              <a:spcBef>
                <a:spcPts val="0"/>
              </a:spcBef>
              <a:spcAft>
                <a:spcPts val="0"/>
              </a:spcAft>
              <a:buClr>
                <a:schemeClr val="dk1"/>
              </a:buClr>
              <a:buSzPts val="2000"/>
              <a:buFont typeface="Noto Sans Symbols"/>
              <a:buChar char="❑"/>
            </a:pPr>
            <a:r>
              <a:rPr lang="en-AU" sz="2000" b="0" i="0" u="none" strike="noStrike" cap="none">
                <a:solidFill>
                  <a:schemeClr val="dk1"/>
                </a:solidFill>
                <a:latin typeface="Calibri"/>
                <a:ea typeface="Calibri"/>
                <a:cs typeface="Calibri"/>
                <a:sym typeface="Calibri"/>
              </a:rPr>
              <a:t>Pension</a:t>
            </a:r>
            <a:endParaRPr/>
          </a:p>
          <a:p>
            <a:pPr marL="742950" marR="0" lvl="1" indent="-285750" algn="l" rtl="0">
              <a:spcBef>
                <a:spcPts val="0"/>
              </a:spcBef>
              <a:spcAft>
                <a:spcPts val="0"/>
              </a:spcAft>
              <a:buClr>
                <a:schemeClr val="dk1"/>
              </a:buClr>
              <a:buSzPts val="2000"/>
              <a:buFont typeface="Noto Sans Symbols"/>
              <a:buChar char="❑"/>
            </a:pPr>
            <a:r>
              <a:rPr lang="en-AU" sz="2000" b="0" i="0" u="none" strike="noStrike" cap="none">
                <a:solidFill>
                  <a:schemeClr val="dk1"/>
                </a:solidFill>
                <a:latin typeface="Calibri"/>
                <a:ea typeface="Calibri"/>
                <a:cs typeface="Calibri"/>
                <a:sym typeface="Calibri"/>
              </a:rPr>
              <a:t>Allowance (Newstart, Youth, Austudy, Family Tax Benefit A&amp;B)</a:t>
            </a:r>
            <a:endParaRPr/>
          </a:p>
          <a:p>
            <a:pPr marL="742950" marR="0" lvl="1" indent="-285750" algn="l" rtl="0">
              <a:spcBef>
                <a:spcPts val="0"/>
              </a:spcBef>
              <a:spcAft>
                <a:spcPts val="0"/>
              </a:spcAft>
              <a:buClr>
                <a:schemeClr val="dk1"/>
              </a:buClr>
              <a:buSzPts val="2000"/>
              <a:buFont typeface="Noto Sans Symbols"/>
              <a:buChar char="❑"/>
            </a:pPr>
            <a:r>
              <a:rPr lang="en-AU" sz="2000" b="0" i="0" u="none" strike="noStrike" cap="none">
                <a:solidFill>
                  <a:schemeClr val="dk1"/>
                </a:solidFill>
                <a:latin typeface="Calibri"/>
                <a:ea typeface="Calibri"/>
                <a:cs typeface="Calibri"/>
                <a:sym typeface="Calibri"/>
              </a:rPr>
              <a:t>Concession Card</a:t>
            </a:r>
            <a:endParaRPr/>
          </a:p>
          <a:p>
            <a:pPr marL="742950" marR="0" lvl="1" indent="-285750" algn="l" rtl="0">
              <a:spcBef>
                <a:spcPts val="0"/>
              </a:spcBef>
              <a:spcAft>
                <a:spcPts val="0"/>
              </a:spcAft>
              <a:buClr>
                <a:schemeClr val="dk1"/>
              </a:buClr>
              <a:buSzPts val="2000"/>
              <a:buFont typeface="Noto Sans Symbols"/>
              <a:buChar char="❑"/>
            </a:pPr>
            <a:r>
              <a:rPr lang="en-AU" sz="2000" b="0" i="0" u="none" strike="noStrike" cap="none">
                <a:solidFill>
                  <a:schemeClr val="dk1"/>
                </a:solidFill>
                <a:latin typeface="Calibri"/>
                <a:ea typeface="Calibri"/>
                <a:cs typeface="Calibri"/>
                <a:sym typeface="Calibri"/>
              </a:rPr>
              <a:t>Health Care Card</a:t>
            </a:r>
            <a:endParaRPr sz="1800" b="0" i="0" u="none" strike="noStrike" cap="none">
              <a:solidFill>
                <a:schemeClr val="dk1"/>
              </a:solidFill>
              <a:latin typeface="Calibri"/>
              <a:ea typeface="Calibri"/>
              <a:cs typeface="Calibri"/>
              <a:sym typeface="Calibri"/>
            </a:endParaRPr>
          </a:p>
        </p:txBody>
      </p:sp>
      <p:pic>
        <p:nvPicPr>
          <p:cNvPr id="353" name="Google Shape;353;p34" descr="A picture containing drawing&#10;&#10;Description automatically generated"/>
          <p:cNvPicPr preferRelativeResize="0"/>
          <p:nvPr/>
        </p:nvPicPr>
        <p:blipFill rotWithShape="1">
          <a:blip r:embed="rId5">
            <a:alphaModFix/>
          </a:blip>
          <a:srcRect/>
          <a:stretch/>
        </p:blipFill>
        <p:spPr>
          <a:xfrm>
            <a:off x="10011027" y="16983"/>
            <a:ext cx="1790715" cy="951205"/>
          </a:xfrm>
          <a:prstGeom prst="rect">
            <a:avLst/>
          </a:prstGeom>
          <a:noFill/>
          <a:ln>
            <a:noFill/>
          </a:ln>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358"/>
        <p:cNvGrpSpPr/>
        <p:nvPr/>
      </p:nvGrpSpPr>
      <p:grpSpPr>
        <a:xfrm>
          <a:off x="0" y="0"/>
          <a:ext cx="0" cy="0"/>
          <a:chOff x="0" y="0"/>
          <a:chExt cx="0" cy="0"/>
        </a:xfrm>
      </p:grpSpPr>
      <p:sp>
        <p:nvSpPr>
          <p:cNvPr id="359" name="Google Shape;359;p35"/>
          <p:cNvSpPr/>
          <p:nvPr/>
        </p:nvSpPr>
        <p:spPr>
          <a:xfrm>
            <a:off x="-18525" y="1082525"/>
            <a:ext cx="12210600" cy="58644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360" name="Google Shape;360;p35"/>
          <p:cNvSpPr txBox="1"/>
          <p:nvPr/>
        </p:nvSpPr>
        <p:spPr>
          <a:xfrm>
            <a:off x="12957767" y="7354509"/>
            <a:ext cx="647733" cy="157537"/>
          </a:xfrm>
          <a:prstGeom prst="rect">
            <a:avLst/>
          </a:prstGeom>
          <a:noFill/>
          <a:ln>
            <a:noFill/>
          </a:ln>
        </p:spPr>
        <p:txBody>
          <a:bodyPr spcFirstLastPara="1" wrap="square" lIns="121900" tIns="60950" rIns="121900" bIns="60950" anchor="ctr" anchorCtr="0">
            <a:noAutofit/>
          </a:bodyPr>
          <a:lstStyle/>
          <a:p>
            <a:pPr marL="0" marR="0" lvl="0" indent="0" algn="l" rtl="0">
              <a:spcBef>
                <a:spcPts val="0"/>
              </a:spcBef>
              <a:spcAft>
                <a:spcPts val="0"/>
              </a:spcAft>
              <a:buNone/>
            </a:pPr>
            <a:endParaRPr sz="2400">
              <a:solidFill>
                <a:srgbClr val="00A7E0"/>
              </a:solidFill>
              <a:latin typeface="Arial"/>
              <a:ea typeface="Arial"/>
              <a:cs typeface="Arial"/>
              <a:sym typeface="Arial"/>
            </a:endParaRPr>
          </a:p>
        </p:txBody>
      </p:sp>
      <p:pic>
        <p:nvPicPr>
          <p:cNvPr id="361" name="Google Shape;361;p35"/>
          <p:cNvPicPr preferRelativeResize="0"/>
          <p:nvPr/>
        </p:nvPicPr>
        <p:blipFill rotWithShape="1">
          <a:blip r:embed="rId3">
            <a:alphaModFix/>
          </a:blip>
          <a:srcRect/>
          <a:stretch/>
        </p:blipFill>
        <p:spPr>
          <a:xfrm>
            <a:off x="2588" y="-35136"/>
            <a:ext cx="2579246" cy="5924948"/>
          </a:xfrm>
          <a:prstGeom prst="rect">
            <a:avLst/>
          </a:prstGeom>
          <a:noFill/>
          <a:ln>
            <a:noFill/>
          </a:ln>
        </p:spPr>
      </p:pic>
      <p:pic>
        <p:nvPicPr>
          <p:cNvPr id="362" name="Google Shape;362;p35"/>
          <p:cNvPicPr preferRelativeResize="0">
            <a:picLocks noGrp="1"/>
          </p:cNvPicPr>
          <p:nvPr>
            <p:ph type="pic" idx="3"/>
          </p:nvPr>
        </p:nvPicPr>
        <p:blipFill rotWithShape="1">
          <a:blip r:embed="rId4">
            <a:alphaModFix/>
          </a:blip>
          <a:srcRect l="1245" r="1246"/>
          <a:stretch/>
        </p:blipFill>
        <p:spPr>
          <a:xfrm>
            <a:off x="-37709" y="5829079"/>
            <a:ext cx="2659800" cy="1117800"/>
          </a:xfrm>
          <a:prstGeom prst="rect">
            <a:avLst/>
          </a:prstGeom>
          <a:solidFill>
            <a:schemeClr val="accent5"/>
          </a:solidFill>
          <a:ln>
            <a:noFill/>
          </a:ln>
        </p:spPr>
      </p:pic>
      <p:sp>
        <p:nvSpPr>
          <p:cNvPr id="363" name="Google Shape;363;p35"/>
          <p:cNvSpPr/>
          <p:nvPr/>
        </p:nvSpPr>
        <p:spPr>
          <a:xfrm>
            <a:off x="10905565" y="2675965"/>
            <a:ext cx="1286436" cy="4182035"/>
          </a:xfrm>
          <a:prstGeom prst="triangle">
            <a:avLst>
              <a:gd name="adj" fmla="val 99867"/>
            </a:avLst>
          </a:prstGeom>
          <a:solidFill>
            <a:srgbClr val="2E75B5"/>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364" name="Google Shape;364;p35"/>
          <p:cNvSpPr txBox="1"/>
          <p:nvPr/>
        </p:nvSpPr>
        <p:spPr>
          <a:xfrm>
            <a:off x="0" y="231302"/>
            <a:ext cx="12191999" cy="584775"/>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AU" sz="3200" b="1">
                <a:solidFill>
                  <a:schemeClr val="accent1"/>
                </a:solidFill>
                <a:latin typeface="Calibri"/>
                <a:ea typeface="Calibri"/>
                <a:cs typeface="Calibri"/>
                <a:sym typeface="Calibri"/>
              </a:rPr>
              <a:t>Support for Individuals</a:t>
            </a:r>
            <a:endParaRPr/>
          </a:p>
        </p:txBody>
      </p:sp>
      <p:sp>
        <p:nvSpPr>
          <p:cNvPr id="365" name="Google Shape;365;p35"/>
          <p:cNvSpPr txBox="1"/>
          <p:nvPr/>
        </p:nvSpPr>
        <p:spPr>
          <a:xfrm>
            <a:off x="2230125" y="1082525"/>
            <a:ext cx="8675400" cy="51834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AU" sz="2400" b="1">
                <a:solidFill>
                  <a:schemeClr val="dk1"/>
                </a:solidFill>
                <a:latin typeface="Calibri"/>
                <a:ea typeface="Calibri"/>
                <a:cs typeface="Calibri"/>
                <a:sym typeface="Calibri"/>
              </a:rPr>
              <a:t>Superannuation – Early Access</a:t>
            </a:r>
            <a:endParaRPr/>
          </a:p>
          <a:p>
            <a:pPr marL="0" marR="0" lvl="0" indent="0" algn="l" rtl="0">
              <a:spcBef>
                <a:spcPts val="0"/>
              </a:spcBef>
              <a:spcAft>
                <a:spcPts val="0"/>
              </a:spcAft>
              <a:buNone/>
            </a:pPr>
            <a:endParaRPr sz="800" b="1">
              <a:solidFill>
                <a:schemeClr val="dk1"/>
              </a:solidFill>
              <a:latin typeface="Calibri"/>
              <a:ea typeface="Calibri"/>
              <a:cs typeface="Calibri"/>
              <a:sym typeface="Calibri"/>
            </a:endParaRPr>
          </a:p>
          <a:p>
            <a:pPr marL="742950" marR="0" lvl="1" indent="-285750" algn="l" rtl="0">
              <a:spcBef>
                <a:spcPts val="0"/>
              </a:spcBef>
              <a:spcAft>
                <a:spcPts val="0"/>
              </a:spcAft>
              <a:buClr>
                <a:schemeClr val="dk1"/>
              </a:buClr>
              <a:buSzPts val="1800"/>
              <a:buFont typeface="Noto Sans Symbols"/>
              <a:buChar char="❑"/>
            </a:pPr>
            <a:r>
              <a:rPr lang="en-AU" sz="1800" b="0" i="0" u="none" strike="noStrike" cap="none">
                <a:solidFill>
                  <a:schemeClr val="dk1"/>
                </a:solidFill>
                <a:latin typeface="Calibri"/>
                <a:ea typeface="Calibri"/>
                <a:cs typeface="Calibri"/>
                <a:sym typeface="Calibri"/>
              </a:rPr>
              <a:t>Individuals can withdraw up to $10k from super in the 2019 &amp; 2020 financial year on compassionate grounds. </a:t>
            </a:r>
            <a:r>
              <a:rPr lang="en-AU" sz="1800" b="0" i="1" u="none" strike="noStrike" cap="none">
                <a:solidFill>
                  <a:schemeClr val="dk1"/>
                </a:solidFill>
                <a:latin typeface="Calibri"/>
                <a:ea typeface="Calibri"/>
                <a:cs typeface="Calibri"/>
                <a:sym typeface="Calibri"/>
              </a:rPr>
              <a:t>(each person is allowed up to 2 releases)</a:t>
            </a:r>
            <a:endParaRPr/>
          </a:p>
          <a:p>
            <a:pPr marL="742950" marR="0" lvl="1" indent="-285750" algn="l" rtl="0">
              <a:spcBef>
                <a:spcPts val="0"/>
              </a:spcBef>
              <a:spcAft>
                <a:spcPts val="0"/>
              </a:spcAft>
              <a:buClr>
                <a:schemeClr val="dk1"/>
              </a:buClr>
              <a:buSzPts val="1800"/>
              <a:buFont typeface="Noto Sans Symbols"/>
              <a:buChar char="❑"/>
            </a:pPr>
            <a:r>
              <a:rPr lang="en-AU" sz="1800" b="0" i="0" u="none" strike="noStrike" cap="none">
                <a:solidFill>
                  <a:schemeClr val="dk1"/>
                </a:solidFill>
                <a:latin typeface="Calibri"/>
                <a:ea typeface="Calibri"/>
                <a:cs typeface="Calibri"/>
                <a:sym typeface="Calibri"/>
              </a:rPr>
              <a:t>Amounts released not subject to tax</a:t>
            </a:r>
            <a:endParaRPr/>
          </a:p>
          <a:p>
            <a:pPr marL="742950" marR="0" lvl="1" indent="-285750" algn="l" rtl="0">
              <a:spcBef>
                <a:spcPts val="0"/>
              </a:spcBef>
              <a:spcAft>
                <a:spcPts val="0"/>
              </a:spcAft>
              <a:buClr>
                <a:schemeClr val="dk1"/>
              </a:buClr>
              <a:buSzPts val="1800"/>
              <a:buFont typeface="Noto Sans Symbols"/>
              <a:buChar char="❑"/>
            </a:pPr>
            <a:r>
              <a:rPr lang="en-AU" sz="1800" b="0" i="0" u="none" strike="noStrike" cap="none">
                <a:solidFill>
                  <a:schemeClr val="dk1"/>
                </a:solidFill>
                <a:latin typeface="Calibri"/>
                <a:ea typeface="Calibri"/>
                <a:cs typeface="Calibri"/>
                <a:sym typeface="Calibri"/>
              </a:rPr>
              <a:t>Apply through myGov website</a:t>
            </a:r>
            <a:endParaRPr/>
          </a:p>
          <a:p>
            <a:pPr marL="1200150" marR="0" lvl="2" indent="-285750" algn="l" rtl="0">
              <a:spcBef>
                <a:spcPts val="0"/>
              </a:spcBef>
              <a:spcAft>
                <a:spcPts val="0"/>
              </a:spcAft>
              <a:buClr>
                <a:schemeClr val="dk1"/>
              </a:buClr>
              <a:buSzPts val="1800"/>
              <a:buFont typeface="Noto Sans Symbols"/>
              <a:buChar char="❑"/>
            </a:pPr>
            <a:r>
              <a:rPr lang="en-AU" sz="1800" b="0" i="0" u="none" strike="noStrike" cap="none">
                <a:solidFill>
                  <a:schemeClr val="dk1"/>
                </a:solidFill>
                <a:latin typeface="Calibri"/>
                <a:ea typeface="Calibri"/>
                <a:cs typeface="Calibri"/>
                <a:sym typeface="Calibri"/>
              </a:rPr>
              <a:t>1</a:t>
            </a:r>
            <a:r>
              <a:rPr lang="en-AU" sz="1800" b="0" i="0" u="none" strike="noStrike" cap="none" baseline="30000">
                <a:solidFill>
                  <a:schemeClr val="dk1"/>
                </a:solidFill>
                <a:latin typeface="Calibri"/>
                <a:ea typeface="Calibri"/>
                <a:cs typeface="Calibri"/>
                <a:sym typeface="Calibri"/>
              </a:rPr>
              <a:t>st</a:t>
            </a:r>
            <a:r>
              <a:rPr lang="en-AU" sz="1800" b="0" i="0" u="none" strike="noStrike" cap="none">
                <a:solidFill>
                  <a:schemeClr val="dk1"/>
                </a:solidFill>
                <a:latin typeface="Calibri"/>
                <a:ea typeface="Calibri"/>
                <a:cs typeface="Calibri"/>
                <a:sym typeface="Calibri"/>
              </a:rPr>
              <a:t> Instalment – apply before 1</a:t>
            </a:r>
            <a:r>
              <a:rPr lang="en-AU" sz="1800" b="0" i="0" u="none" strike="noStrike" cap="none" baseline="30000">
                <a:solidFill>
                  <a:schemeClr val="dk1"/>
                </a:solidFill>
                <a:latin typeface="Calibri"/>
                <a:ea typeface="Calibri"/>
                <a:cs typeface="Calibri"/>
                <a:sym typeface="Calibri"/>
              </a:rPr>
              <a:t>st</a:t>
            </a:r>
            <a:r>
              <a:rPr lang="en-AU" sz="1800" b="0" i="0" u="none" strike="noStrike" cap="none">
                <a:solidFill>
                  <a:schemeClr val="dk1"/>
                </a:solidFill>
                <a:latin typeface="Calibri"/>
                <a:ea typeface="Calibri"/>
                <a:cs typeface="Calibri"/>
                <a:sym typeface="Calibri"/>
              </a:rPr>
              <a:t> July 2020 </a:t>
            </a:r>
            <a:endParaRPr/>
          </a:p>
          <a:p>
            <a:pPr marL="1200150" marR="0" lvl="2" indent="-285750" algn="l" rtl="0">
              <a:spcBef>
                <a:spcPts val="0"/>
              </a:spcBef>
              <a:spcAft>
                <a:spcPts val="0"/>
              </a:spcAft>
              <a:buClr>
                <a:schemeClr val="dk1"/>
              </a:buClr>
              <a:buSzPts val="1800"/>
              <a:buFont typeface="Noto Sans Symbols"/>
              <a:buChar char="❑"/>
            </a:pPr>
            <a:r>
              <a:rPr lang="en-AU" sz="1800" b="0" i="0" u="none" strike="noStrike" cap="none">
                <a:solidFill>
                  <a:schemeClr val="dk1"/>
                </a:solidFill>
                <a:latin typeface="Calibri"/>
                <a:ea typeface="Calibri"/>
                <a:cs typeface="Calibri"/>
                <a:sym typeface="Calibri"/>
              </a:rPr>
              <a:t>2</a:t>
            </a:r>
            <a:r>
              <a:rPr lang="en-AU" sz="1800" b="0" i="0" u="none" strike="noStrike" cap="none" baseline="30000">
                <a:solidFill>
                  <a:schemeClr val="dk1"/>
                </a:solidFill>
                <a:latin typeface="Calibri"/>
                <a:ea typeface="Calibri"/>
                <a:cs typeface="Calibri"/>
                <a:sym typeface="Calibri"/>
              </a:rPr>
              <a:t>nd</a:t>
            </a:r>
            <a:r>
              <a:rPr lang="en-AU" sz="1800" b="0" i="0" u="none" strike="noStrike" cap="none">
                <a:solidFill>
                  <a:schemeClr val="dk1"/>
                </a:solidFill>
                <a:latin typeface="Calibri"/>
                <a:ea typeface="Calibri"/>
                <a:cs typeface="Calibri"/>
                <a:sym typeface="Calibri"/>
              </a:rPr>
              <a:t> Instalment - apply from 1</a:t>
            </a:r>
            <a:r>
              <a:rPr lang="en-AU" sz="1800" b="0" i="0" u="none" strike="noStrike" cap="none" baseline="30000">
                <a:solidFill>
                  <a:schemeClr val="dk1"/>
                </a:solidFill>
                <a:latin typeface="Calibri"/>
                <a:ea typeface="Calibri"/>
                <a:cs typeface="Calibri"/>
                <a:sym typeface="Calibri"/>
              </a:rPr>
              <a:t>st</a:t>
            </a:r>
            <a:r>
              <a:rPr lang="en-AU" sz="1800" b="0" i="0" u="none" strike="noStrike" cap="none">
                <a:solidFill>
                  <a:schemeClr val="dk1"/>
                </a:solidFill>
                <a:latin typeface="Calibri"/>
                <a:ea typeface="Calibri"/>
                <a:cs typeface="Calibri"/>
                <a:sym typeface="Calibri"/>
              </a:rPr>
              <a:t> July to the 24</a:t>
            </a:r>
            <a:r>
              <a:rPr lang="en-AU" sz="1800" b="0" i="0" u="none" strike="noStrike" cap="none" baseline="30000">
                <a:solidFill>
                  <a:schemeClr val="dk1"/>
                </a:solidFill>
                <a:latin typeface="Calibri"/>
                <a:ea typeface="Calibri"/>
                <a:cs typeface="Calibri"/>
                <a:sym typeface="Calibri"/>
              </a:rPr>
              <a:t>th</a:t>
            </a:r>
            <a:r>
              <a:rPr lang="en-AU" sz="1800" b="0" i="0" u="none" strike="noStrike" cap="none">
                <a:solidFill>
                  <a:schemeClr val="dk1"/>
                </a:solidFill>
                <a:latin typeface="Calibri"/>
                <a:ea typeface="Calibri"/>
                <a:cs typeface="Calibri"/>
                <a:sym typeface="Calibri"/>
              </a:rPr>
              <a:t> September 2020</a:t>
            </a:r>
            <a:endParaRPr/>
          </a:p>
          <a:p>
            <a:pPr marL="457200" marR="0" lvl="1" indent="0" algn="l" rtl="0">
              <a:spcBef>
                <a:spcPts val="0"/>
              </a:spcBef>
              <a:spcAft>
                <a:spcPts val="0"/>
              </a:spcAft>
              <a:buNone/>
            </a:pPr>
            <a:endParaRPr sz="800" b="0" i="0" u="none" strike="noStrike" cap="none">
              <a:solidFill>
                <a:schemeClr val="dk1"/>
              </a:solidFill>
              <a:latin typeface="Calibri"/>
              <a:ea typeface="Calibri"/>
              <a:cs typeface="Calibri"/>
              <a:sym typeface="Calibri"/>
            </a:endParaRPr>
          </a:p>
          <a:p>
            <a:pPr marL="0" marR="0" lvl="0" indent="0" algn="l" rtl="0">
              <a:spcBef>
                <a:spcPts val="0"/>
              </a:spcBef>
              <a:spcAft>
                <a:spcPts val="0"/>
              </a:spcAft>
              <a:buNone/>
            </a:pPr>
            <a:r>
              <a:rPr lang="en-AU" sz="2400" b="1">
                <a:solidFill>
                  <a:schemeClr val="dk1"/>
                </a:solidFill>
                <a:latin typeface="Calibri"/>
                <a:ea typeface="Calibri"/>
                <a:cs typeface="Calibri"/>
                <a:sym typeface="Calibri"/>
              </a:rPr>
              <a:t>Eligibility</a:t>
            </a:r>
            <a:endParaRPr/>
          </a:p>
          <a:p>
            <a:pPr marL="0" marR="0" lvl="0" indent="0" algn="l" rtl="0">
              <a:spcBef>
                <a:spcPts val="0"/>
              </a:spcBef>
              <a:spcAft>
                <a:spcPts val="0"/>
              </a:spcAft>
              <a:buNone/>
            </a:pPr>
            <a:endParaRPr sz="800" b="1">
              <a:solidFill>
                <a:schemeClr val="dk1"/>
              </a:solidFill>
              <a:latin typeface="Calibri"/>
              <a:ea typeface="Calibri"/>
              <a:cs typeface="Calibri"/>
              <a:sym typeface="Calibri"/>
            </a:endParaRPr>
          </a:p>
          <a:p>
            <a:pPr marL="742950" marR="0" lvl="1" indent="-285750" algn="l" rtl="0">
              <a:spcBef>
                <a:spcPts val="0"/>
              </a:spcBef>
              <a:spcAft>
                <a:spcPts val="0"/>
              </a:spcAft>
              <a:buClr>
                <a:schemeClr val="dk1"/>
              </a:buClr>
              <a:buSzPts val="1800"/>
              <a:buFont typeface="Noto Sans Symbols"/>
              <a:buChar char="❑"/>
            </a:pPr>
            <a:r>
              <a:rPr lang="en-AU" sz="1800" b="0" i="0" u="none" strike="noStrike" cap="none">
                <a:solidFill>
                  <a:schemeClr val="dk1"/>
                </a:solidFill>
                <a:latin typeface="Calibri"/>
                <a:ea typeface="Calibri"/>
                <a:cs typeface="Calibri"/>
                <a:sym typeface="Calibri"/>
              </a:rPr>
              <a:t>Unemployed</a:t>
            </a:r>
            <a:endParaRPr/>
          </a:p>
          <a:p>
            <a:pPr marL="742950" marR="0" lvl="1" indent="-285750" algn="l" rtl="0">
              <a:spcBef>
                <a:spcPts val="0"/>
              </a:spcBef>
              <a:spcAft>
                <a:spcPts val="0"/>
              </a:spcAft>
              <a:buClr>
                <a:schemeClr val="dk1"/>
              </a:buClr>
              <a:buSzPts val="1800"/>
              <a:buFont typeface="Noto Sans Symbols"/>
              <a:buChar char="❑"/>
            </a:pPr>
            <a:r>
              <a:rPr lang="en-AU" sz="1800" b="0" i="0" u="none" strike="noStrike" cap="none">
                <a:solidFill>
                  <a:schemeClr val="dk1"/>
                </a:solidFill>
                <a:latin typeface="Calibri"/>
                <a:ea typeface="Calibri"/>
                <a:cs typeface="Calibri"/>
                <a:sym typeface="Calibri"/>
              </a:rPr>
              <a:t>Eligible for jobseeker payment, parenting allowance, youth allowance, farm household allowance</a:t>
            </a:r>
            <a:endParaRPr/>
          </a:p>
          <a:p>
            <a:pPr marL="742950" marR="0" lvl="1" indent="-285750" algn="l" rtl="0">
              <a:spcBef>
                <a:spcPts val="0"/>
              </a:spcBef>
              <a:spcAft>
                <a:spcPts val="0"/>
              </a:spcAft>
              <a:buClr>
                <a:schemeClr val="dk1"/>
              </a:buClr>
              <a:buSzPts val="1800"/>
              <a:buFont typeface="Noto Sans Symbols"/>
              <a:buChar char="❑"/>
            </a:pPr>
            <a:r>
              <a:rPr lang="en-AU" sz="1800" b="0" i="0" u="none" strike="noStrike" cap="none">
                <a:solidFill>
                  <a:schemeClr val="dk1"/>
                </a:solidFill>
                <a:latin typeface="Calibri"/>
                <a:ea typeface="Calibri"/>
                <a:cs typeface="Calibri"/>
                <a:sym typeface="Calibri"/>
              </a:rPr>
              <a:t>From 1</a:t>
            </a:r>
            <a:r>
              <a:rPr lang="en-AU" sz="1800" b="0" i="0" u="none" strike="noStrike" cap="none" baseline="30000">
                <a:solidFill>
                  <a:schemeClr val="dk1"/>
                </a:solidFill>
                <a:latin typeface="Calibri"/>
                <a:ea typeface="Calibri"/>
                <a:cs typeface="Calibri"/>
                <a:sym typeface="Calibri"/>
              </a:rPr>
              <a:t>st</a:t>
            </a:r>
            <a:r>
              <a:rPr lang="en-AU" sz="1800" b="0" i="0" u="none" strike="noStrike" cap="none">
                <a:solidFill>
                  <a:schemeClr val="dk1"/>
                </a:solidFill>
                <a:latin typeface="Calibri"/>
                <a:ea typeface="Calibri"/>
                <a:cs typeface="Calibri"/>
                <a:sym typeface="Calibri"/>
              </a:rPr>
              <a:t> January 2020,</a:t>
            </a:r>
            <a:endParaRPr/>
          </a:p>
          <a:p>
            <a:pPr marL="1200150" marR="0" lvl="2" indent="-285750" algn="l" rtl="0">
              <a:spcBef>
                <a:spcPts val="0"/>
              </a:spcBef>
              <a:spcAft>
                <a:spcPts val="0"/>
              </a:spcAft>
              <a:buClr>
                <a:schemeClr val="dk1"/>
              </a:buClr>
              <a:buSzPts val="1800"/>
              <a:buFont typeface="Noto Sans Symbols"/>
              <a:buChar char="❑"/>
            </a:pPr>
            <a:r>
              <a:rPr lang="en-AU" sz="1800" b="0" i="0" u="none" strike="noStrike" cap="none">
                <a:solidFill>
                  <a:schemeClr val="dk1"/>
                </a:solidFill>
                <a:latin typeface="Calibri"/>
                <a:ea typeface="Calibri"/>
                <a:cs typeface="Calibri"/>
                <a:sym typeface="Calibri"/>
              </a:rPr>
              <a:t>You were made redundant</a:t>
            </a:r>
            <a:endParaRPr/>
          </a:p>
          <a:p>
            <a:pPr marL="1200150" marR="0" lvl="2" indent="-285750" algn="l" rtl="0">
              <a:spcBef>
                <a:spcPts val="0"/>
              </a:spcBef>
              <a:spcAft>
                <a:spcPts val="0"/>
              </a:spcAft>
              <a:buClr>
                <a:schemeClr val="dk1"/>
              </a:buClr>
              <a:buSzPts val="1800"/>
              <a:buFont typeface="Noto Sans Symbols"/>
              <a:buChar char="❑"/>
            </a:pPr>
            <a:r>
              <a:rPr lang="en-AU" sz="1800" b="0" i="0" u="none" strike="noStrike" cap="none">
                <a:solidFill>
                  <a:schemeClr val="dk1"/>
                </a:solidFill>
                <a:latin typeface="Calibri"/>
                <a:ea typeface="Calibri"/>
                <a:cs typeface="Calibri"/>
                <a:sym typeface="Calibri"/>
              </a:rPr>
              <a:t>Working hours reduced by at least 20%</a:t>
            </a:r>
            <a:endParaRPr/>
          </a:p>
          <a:p>
            <a:pPr marL="1200150" marR="0" lvl="2" indent="-285750" algn="l" rtl="0">
              <a:spcBef>
                <a:spcPts val="0"/>
              </a:spcBef>
              <a:spcAft>
                <a:spcPts val="0"/>
              </a:spcAft>
              <a:buClr>
                <a:schemeClr val="dk1"/>
              </a:buClr>
              <a:buSzPts val="1800"/>
              <a:buFont typeface="Noto Sans Symbols"/>
              <a:buChar char="❑"/>
            </a:pPr>
            <a:r>
              <a:rPr lang="en-AU" sz="1800" b="0" i="0" u="none" strike="noStrike" cap="none">
                <a:solidFill>
                  <a:schemeClr val="dk1"/>
                </a:solidFill>
                <a:latin typeface="Calibri"/>
                <a:ea typeface="Calibri"/>
                <a:cs typeface="Calibri"/>
                <a:sym typeface="Calibri"/>
              </a:rPr>
              <a:t>If Sole trader, your business was suspended or there was a reduction in your turnover of 20% or more.</a:t>
            </a:r>
            <a:endParaRPr/>
          </a:p>
          <a:p>
            <a:pPr marL="914400" marR="0" lvl="2" indent="0" algn="l" rtl="0">
              <a:spcBef>
                <a:spcPts val="0"/>
              </a:spcBef>
              <a:spcAft>
                <a:spcPts val="0"/>
              </a:spcAft>
              <a:buNone/>
            </a:pPr>
            <a:endParaRPr sz="1800" b="0" i="0" u="none" strike="noStrike" cap="none">
              <a:solidFill>
                <a:schemeClr val="dk1"/>
              </a:solidFill>
              <a:latin typeface="Calibri"/>
              <a:ea typeface="Calibri"/>
              <a:cs typeface="Calibri"/>
              <a:sym typeface="Calibri"/>
            </a:endParaRPr>
          </a:p>
        </p:txBody>
      </p:sp>
      <p:pic>
        <p:nvPicPr>
          <p:cNvPr id="366" name="Google Shape;366;p35" descr="A picture containing drawing&#10;&#10;Description automatically generated"/>
          <p:cNvPicPr preferRelativeResize="0"/>
          <p:nvPr/>
        </p:nvPicPr>
        <p:blipFill rotWithShape="1">
          <a:blip r:embed="rId5">
            <a:alphaModFix/>
          </a:blip>
          <a:srcRect/>
          <a:stretch/>
        </p:blipFill>
        <p:spPr>
          <a:xfrm>
            <a:off x="10011027" y="16983"/>
            <a:ext cx="1790715" cy="951205"/>
          </a:xfrm>
          <a:prstGeom prst="rect">
            <a:avLst/>
          </a:prstGeom>
          <a:noFill/>
          <a:ln>
            <a:noFill/>
          </a:ln>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371"/>
        <p:cNvGrpSpPr/>
        <p:nvPr/>
      </p:nvGrpSpPr>
      <p:grpSpPr>
        <a:xfrm>
          <a:off x="0" y="0"/>
          <a:ext cx="0" cy="0"/>
          <a:chOff x="0" y="0"/>
          <a:chExt cx="0" cy="0"/>
        </a:xfrm>
      </p:grpSpPr>
      <p:sp>
        <p:nvSpPr>
          <p:cNvPr id="372" name="Google Shape;372;p36"/>
          <p:cNvSpPr/>
          <p:nvPr/>
        </p:nvSpPr>
        <p:spPr>
          <a:xfrm>
            <a:off x="0" y="1045975"/>
            <a:ext cx="12192000" cy="58119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373" name="Google Shape;373;p36"/>
          <p:cNvSpPr txBox="1"/>
          <p:nvPr/>
        </p:nvSpPr>
        <p:spPr>
          <a:xfrm>
            <a:off x="12957767" y="7354509"/>
            <a:ext cx="647733" cy="157537"/>
          </a:xfrm>
          <a:prstGeom prst="rect">
            <a:avLst/>
          </a:prstGeom>
          <a:noFill/>
          <a:ln>
            <a:noFill/>
          </a:ln>
        </p:spPr>
        <p:txBody>
          <a:bodyPr spcFirstLastPara="1" wrap="square" lIns="121900" tIns="60950" rIns="121900" bIns="60950" anchor="ctr" anchorCtr="0">
            <a:noAutofit/>
          </a:bodyPr>
          <a:lstStyle/>
          <a:p>
            <a:pPr marL="0" marR="0" lvl="0" indent="0" algn="l" rtl="0">
              <a:spcBef>
                <a:spcPts val="0"/>
              </a:spcBef>
              <a:spcAft>
                <a:spcPts val="0"/>
              </a:spcAft>
              <a:buNone/>
            </a:pPr>
            <a:endParaRPr sz="2400">
              <a:solidFill>
                <a:srgbClr val="00A7E0"/>
              </a:solidFill>
              <a:latin typeface="Arial"/>
              <a:ea typeface="Arial"/>
              <a:cs typeface="Arial"/>
              <a:sym typeface="Arial"/>
            </a:endParaRPr>
          </a:p>
        </p:txBody>
      </p:sp>
      <p:pic>
        <p:nvPicPr>
          <p:cNvPr id="374" name="Google Shape;374;p36"/>
          <p:cNvPicPr preferRelativeResize="0"/>
          <p:nvPr/>
        </p:nvPicPr>
        <p:blipFill rotWithShape="1">
          <a:blip r:embed="rId3">
            <a:alphaModFix/>
          </a:blip>
          <a:srcRect/>
          <a:stretch/>
        </p:blipFill>
        <p:spPr>
          <a:xfrm>
            <a:off x="2588" y="-35136"/>
            <a:ext cx="2579246" cy="5924948"/>
          </a:xfrm>
          <a:prstGeom prst="rect">
            <a:avLst/>
          </a:prstGeom>
          <a:noFill/>
          <a:ln>
            <a:noFill/>
          </a:ln>
        </p:spPr>
      </p:pic>
      <p:pic>
        <p:nvPicPr>
          <p:cNvPr id="375" name="Google Shape;375;p36"/>
          <p:cNvPicPr preferRelativeResize="0">
            <a:picLocks noGrp="1"/>
          </p:cNvPicPr>
          <p:nvPr>
            <p:ph type="pic" idx="3"/>
          </p:nvPr>
        </p:nvPicPr>
        <p:blipFill rotWithShape="1">
          <a:blip r:embed="rId4">
            <a:alphaModFix/>
          </a:blip>
          <a:srcRect l="1245" r="1246"/>
          <a:stretch/>
        </p:blipFill>
        <p:spPr>
          <a:xfrm>
            <a:off x="238022" y="5613451"/>
            <a:ext cx="1873500" cy="787500"/>
          </a:xfrm>
          <a:prstGeom prst="rect">
            <a:avLst/>
          </a:prstGeom>
          <a:solidFill>
            <a:schemeClr val="accent5"/>
          </a:solidFill>
          <a:ln>
            <a:noFill/>
          </a:ln>
        </p:spPr>
      </p:pic>
      <p:sp>
        <p:nvSpPr>
          <p:cNvPr id="376" name="Google Shape;376;p36"/>
          <p:cNvSpPr/>
          <p:nvPr/>
        </p:nvSpPr>
        <p:spPr>
          <a:xfrm>
            <a:off x="10905565" y="2675965"/>
            <a:ext cx="1286436" cy="4182035"/>
          </a:xfrm>
          <a:prstGeom prst="triangle">
            <a:avLst>
              <a:gd name="adj" fmla="val 99867"/>
            </a:avLst>
          </a:prstGeom>
          <a:solidFill>
            <a:srgbClr val="2E75B5"/>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377" name="Google Shape;377;p36"/>
          <p:cNvSpPr txBox="1"/>
          <p:nvPr/>
        </p:nvSpPr>
        <p:spPr>
          <a:xfrm>
            <a:off x="0" y="231302"/>
            <a:ext cx="12191999" cy="584775"/>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AU" sz="3200" b="1">
                <a:solidFill>
                  <a:schemeClr val="accent1"/>
                </a:solidFill>
                <a:latin typeface="Calibri"/>
                <a:ea typeface="Calibri"/>
                <a:cs typeface="Calibri"/>
                <a:sym typeface="Calibri"/>
              </a:rPr>
              <a:t>YOU, THE NEW CENTRELINK</a:t>
            </a:r>
            <a:endParaRPr/>
          </a:p>
        </p:txBody>
      </p:sp>
      <p:sp>
        <p:nvSpPr>
          <p:cNvPr id="378" name="Google Shape;378;p36"/>
          <p:cNvSpPr txBox="1"/>
          <p:nvPr/>
        </p:nvSpPr>
        <p:spPr>
          <a:xfrm>
            <a:off x="2227550" y="968200"/>
            <a:ext cx="9151200" cy="56577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AU" sz="2400" b="1">
                <a:solidFill>
                  <a:schemeClr val="dk1"/>
                </a:solidFill>
                <a:latin typeface="Calibri"/>
                <a:ea typeface="Calibri"/>
                <a:cs typeface="Calibri"/>
                <a:sym typeface="Calibri"/>
              </a:rPr>
              <a:t>Job Keeper payment</a:t>
            </a:r>
            <a:endParaRPr/>
          </a:p>
          <a:p>
            <a:pPr marL="0" marR="0" lvl="0" indent="0" algn="l" rtl="0">
              <a:spcBef>
                <a:spcPts val="0"/>
              </a:spcBef>
              <a:spcAft>
                <a:spcPts val="0"/>
              </a:spcAft>
              <a:buNone/>
            </a:pPr>
            <a:endParaRPr sz="600">
              <a:solidFill>
                <a:schemeClr val="dk1"/>
              </a:solidFill>
              <a:latin typeface="Calibri"/>
              <a:ea typeface="Calibri"/>
              <a:cs typeface="Calibri"/>
              <a:sym typeface="Calibri"/>
            </a:endParaRPr>
          </a:p>
          <a:p>
            <a:pPr marL="742950" marR="0" lvl="1" indent="-285750" algn="l" rtl="0">
              <a:spcBef>
                <a:spcPts val="0"/>
              </a:spcBef>
              <a:spcAft>
                <a:spcPts val="0"/>
              </a:spcAft>
              <a:buClr>
                <a:schemeClr val="dk1"/>
              </a:buClr>
              <a:buSzPts val="1800"/>
              <a:buFont typeface="Noto Sans Symbols"/>
              <a:buChar char="❑"/>
            </a:pPr>
            <a:r>
              <a:rPr lang="en-AU" sz="1800" b="0" i="0" u="none" strike="noStrike" cap="none">
                <a:solidFill>
                  <a:schemeClr val="dk1"/>
                </a:solidFill>
                <a:latin typeface="Calibri"/>
                <a:ea typeface="Calibri"/>
                <a:cs typeface="Calibri"/>
                <a:sym typeface="Calibri"/>
              </a:rPr>
              <a:t>Provides $1,500/fortnight per employee for 6 months </a:t>
            </a:r>
            <a:r>
              <a:rPr lang="en-AU" sz="1800" b="0" i="1" u="none" strike="noStrike" cap="none">
                <a:solidFill>
                  <a:schemeClr val="dk1"/>
                </a:solidFill>
                <a:latin typeface="Calibri"/>
                <a:ea typeface="Calibri"/>
                <a:cs typeface="Calibri"/>
                <a:sym typeface="Calibri"/>
              </a:rPr>
              <a:t>(can be topped up by employer)</a:t>
            </a:r>
            <a:endParaRPr/>
          </a:p>
          <a:p>
            <a:pPr marL="742950" marR="0" lvl="1" indent="-285750" algn="l" rtl="0">
              <a:spcBef>
                <a:spcPts val="0"/>
              </a:spcBef>
              <a:spcAft>
                <a:spcPts val="0"/>
              </a:spcAft>
              <a:buClr>
                <a:schemeClr val="dk1"/>
              </a:buClr>
              <a:buSzPts val="1800"/>
              <a:buFont typeface="Noto Sans Symbols"/>
              <a:buChar char="❑"/>
            </a:pPr>
            <a:r>
              <a:rPr lang="en-AU" sz="1800" b="0" i="0" u="none" strike="noStrike" cap="none">
                <a:solidFill>
                  <a:schemeClr val="dk1"/>
                </a:solidFill>
                <a:latin typeface="Calibri"/>
                <a:ea typeface="Calibri"/>
                <a:cs typeface="Calibri"/>
                <a:sym typeface="Calibri"/>
              </a:rPr>
              <a:t>Employees can keep their job </a:t>
            </a:r>
            <a:r>
              <a:rPr lang="en-AU" sz="1800" b="0" i="1" u="none" strike="noStrike" cap="none">
                <a:solidFill>
                  <a:schemeClr val="dk1"/>
                </a:solidFill>
                <a:latin typeface="Calibri"/>
                <a:ea typeface="Calibri"/>
                <a:cs typeface="Calibri"/>
                <a:sym typeface="Calibri"/>
              </a:rPr>
              <a:t>(can be at reduced hours)</a:t>
            </a:r>
            <a:endParaRPr/>
          </a:p>
          <a:p>
            <a:pPr marL="742950" marR="0" lvl="1" indent="-285750" algn="l" rtl="0">
              <a:spcBef>
                <a:spcPts val="0"/>
              </a:spcBef>
              <a:spcAft>
                <a:spcPts val="0"/>
              </a:spcAft>
              <a:buClr>
                <a:schemeClr val="dk1"/>
              </a:buClr>
              <a:buSzPts val="1800"/>
              <a:buFont typeface="Noto Sans Symbols"/>
              <a:buChar char="❑"/>
            </a:pPr>
            <a:r>
              <a:rPr lang="en-AU" sz="1800" b="0" i="0" u="none" strike="noStrike" cap="none">
                <a:solidFill>
                  <a:schemeClr val="dk1"/>
                </a:solidFill>
                <a:latin typeface="Calibri"/>
                <a:ea typeface="Calibri"/>
                <a:cs typeface="Calibri"/>
                <a:sym typeface="Calibri"/>
              </a:rPr>
              <a:t>Also available to self employed</a:t>
            </a:r>
            <a:endParaRPr/>
          </a:p>
          <a:p>
            <a:pPr marL="742950" marR="0" lvl="1" indent="-285750" algn="l" rtl="0">
              <a:spcBef>
                <a:spcPts val="0"/>
              </a:spcBef>
              <a:spcAft>
                <a:spcPts val="0"/>
              </a:spcAft>
              <a:buClr>
                <a:schemeClr val="dk1"/>
              </a:buClr>
              <a:buSzPts val="1800"/>
              <a:buFont typeface="Noto Sans Symbols"/>
              <a:buChar char="❑"/>
            </a:pPr>
            <a:r>
              <a:rPr lang="en-AU" sz="1800" b="0" i="0" u="none" strike="noStrike" cap="none">
                <a:solidFill>
                  <a:schemeClr val="dk1"/>
                </a:solidFill>
                <a:latin typeface="Calibri"/>
                <a:ea typeface="Calibri"/>
                <a:cs typeface="Calibri"/>
                <a:sym typeface="Calibri"/>
              </a:rPr>
              <a:t>Will allow businesses to reactivate their operations quickly without having to rehire when the crisis is all over</a:t>
            </a:r>
            <a:endParaRPr/>
          </a:p>
          <a:p>
            <a:pPr marL="742950" marR="0" lvl="1" indent="-234950" algn="l" rtl="0">
              <a:spcBef>
                <a:spcPts val="0"/>
              </a:spcBef>
              <a:spcAft>
                <a:spcPts val="0"/>
              </a:spcAft>
              <a:buClr>
                <a:schemeClr val="dk1"/>
              </a:buClr>
              <a:buSzPts val="800"/>
              <a:buFont typeface="Noto Sans Symbols"/>
              <a:buNone/>
            </a:pPr>
            <a:endParaRPr sz="600" b="0" i="0" u="none" strike="noStrike" cap="none">
              <a:solidFill>
                <a:schemeClr val="dk1"/>
              </a:solidFill>
              <a:latin typeface="Calibri"/>
              <a:ea typeface="Calibri"/>
              <a:cs typeface="Calibri"/>
              <a:sym typeface="Calibri"/>
            </a:endParaRPr>
          </a:p>
          <a:p>
            <a:pPr marL="0" marR="0" lvl="0" indent="0" algn="l" rtl="0">
              <a:spcBef>
                <a:spcPts val="0"/>
              </a:spcBef>
              <a:spcAft>
                <a:spcPts val="0"/>
              </a:spcAft>
              <a:buNone/>
            </a:pPr>
            <a:r>
              <a:rPr lang="en-AU" sz="2400" b="1">
                <a:solidFill>
                  <a:schemeClr val="dk1"/>
                </a:solidFill>
                <a:latin typeface="Calibri"/>
                <a:ea typeface="Calibri"/>
                <a:cs typeface="Calibri"/>
                <a:sym typeface="Calibri"/>
              </a:rPr>
              <a:t>Eligible Employers</a:t>
            </a:r>
            <a:endParaRPr/>
          </a:p>
          <a:p>
            <a:pPr marL="457200" marR="0" lvl="1" indent="0" algn="l" rtl="0">
              <a:spcBef>
                <a:spcPts val="0"/>
              </a:spcBef>
              <a:spcAft>
                <a:spcPts val="0"/>
              </a:spcAft>
              <a:buNone/>
            </a:pPr>
            <a:endParaRPr sz="800" b="0" i="0" u="none" strike="noStrike" cap="none">
              <a:solidFill>
                <a:schemeClr val="dk1"/>
              </a:solidFill>
              <a:latin typeface="Calibri"/>
              <a:ea typeface="Calibri"/>
              <a:cs typeface="Calibri"/>
              <a:sym typeface="Calibri"/>
            </a:endParaRPr>
          </a:p>
          <a:p>
            <a:pPr marL="742950" marR="0" lvl="1" indent="-285750" algn="l" rtl="0">
              <a:spcBef>
                <a:spcPts val="0"/>
              </a:spcBef>
              <a:spcAft>
                <a:spcPts val="0"/>
              </a:spcAft>
              <a:buClr>
                <a:schemeClr val="dk1"/>
              </a:buClr>
              <a:buSzPts val="1800"/>
              <a:buFont typeface="Noto Sans Symbols"/>
              <a:buChar char="❑"/>
            </a:pPr>
            <a:r>
              <a:rPr lang="en-AU" sz="1800" b="0" i="0" u="none" strike="noStrike" cap="none">
                <a:solidFill>
                  <a:schemeClr val="dk1"/>
                </a:solidFill>
                <a:latin typeface="Calibri"/>
                <a:ea typeface="Calibri"/>
                <a:cs typeface="Calibri"/>
                <a:sym typeface="Calibri"/>
              </a:rPr>
              <a:t>Business has a turnover of less than $1 billion.</a:t>
            </a:r>
            <a:endParaRPr/>
          </a:p>
          <a:p>
            <a:pPr marL="742950" marR="0" lvl="1" indent="-285750" algn="l" rtl="0">
              <a:spcBef>
                <a:spcPts val="0"/>
              </a:spcBef>
              <a:spcAft>
                <a:spcPts val="0"/>
              </a:spcAft>
              <a:buClr>
                <a:schemeClr val="dk1"/>
              </a:buClr>
              <a:buSzPts val="1800"/>
              <a:buFont typeface="Noto Sans Symbols"/>
              <a:buChar char="❑"/>
            </a:pPr>
            <a:r>
              <a:rPr lang="en-AU" sz="1800" b="0" i="0" u="none" strike="noStrike" cap="none">
                <a:solidFill>
                  <a:schemeClr val="dk1"/>
                </a:solidFill>
                <a:latin typeface="Calibri"/>
                <a:ea typeface="Calibri"/>
                <a:cs typeface="Calibri"/>
                <a:sym typeface="Calibri"/>
              </a:rPr>
              <a:t>Turnover has been reduced by 30% to 50% compared to previous period </a:t>
            </a:r>
            <a:r>
              <a:rPr lang="en-AU" sz="1800" b="0" i="1" u="none" strike="noStrike" cap="none">
                <a:solidFill>
                  <a:schemeClr val="dk1"/>
                </a:solidFill>
                <a:latin typeface="Calibri"/>
                <a:ea typeface="Calibri"/>
                <a:cs typeface="Calibri"/>
                <a:sym typeface="Calibri"/>
              </a:rPr>
              <a:t>(year, etc)</a:t>
            </a:r>
            <a:endParaRPr/>
          </a:p>
          <a:p>
            <a:pPr marL="742950" marR="0" lvl="1" indent="-285750" algn="l" rtl="0">
              <a:spcBef>
                <a:spcPts val="0"/>
              </a:spcBef>
              <a:spcAft>
                <a:spcPts val="0"/>
              </a:spcAft>
              <a:buClr>
                <a:schemeClr val="dk1"/>
              </a:buClr>
              <a:buSzPts val="1800"/>
              <a:buFont typeface="Noto Sans Symbols"/>
              <a:buChar char="❑"/>
            </a:pPr>
            <a:r>
              <a:rPr lang="en-AU" sz="1800" b="0" i="0" u="none" strike="noStrike" cap="none">
                <a:solidFill>
                  <a:schemeClr val="dk1"/>
                </a:solidFill>
                <a:latin typeface="Calibri"/>
                <a:ea typeface="Calibri"/>
                <a:cs typeface="Calibri"/>
                <a:sym typeface="Calibri"/>
              </a:rPr>
              <a:t>Must have employees as at 1</a:t>
            </a:r>
            <a:r>
              <a:rPr lang="en-AU" sz="1800" b="0" i="0" u="none" strike="noStrike" cap="none" baseline="30000">
                <a:solidFill>
                  <a:schemeClr val="dk1"/>
                </a:solidFill>
                <a:latin typeface="Calibri"/>
                <a:ea typeface="Calibri"/>
                <a:cs typeface="Calibri"/>
                <a:sym typeface="Calibri"/>
              </a:rPr>
              <a:t>st</a:t>
            </a:r>
            <a:r>
              <a:rPr lang="en-AU" sz="1800" b="0" i="0" u="none" strike="noStrike" cap="none">
                <a:solidFill>
                  <a:schemeClr val="dk1"/>
                </a:solidFill>
                <a:latin typeface="Calibri"/>
                <a:ea typeface="Calibri"/>
                <a:cs typeface="Calibri"/>
                <a:sym typeface="Calibri"/>
              </a:rPr>
              <a:t> March 2020</a:t>
            </a:r>
            <a:endParaRPr/>
          </a:p>
          <a:p>
            <a:pPr marL="742950" marR="0" lvl="1" indent="-285750" algn="l" rtl="0">
              <a:spcBef>
                <a:spcPts val="0"/>
              </a:spcBef>
              <a:spcAft>
                <a:spcPts val="0"/>
              </a:spcAft>
              <a:buClr>
                <a:schemeClr val="dk1"/>
              </a:buClr>
              <a:buSzPts val="1800"/>
              <a:buFont typeface="Noto Sans Symbols"/>
              <a:buChar char="❑"/>
            </a:pPr>
            <a:r>
              <a:rPr lang="en-AU" sz="1800">
                <a:solidFill>
                  <a:schemeClr val="dk1"/>
                </a:solidFill>
                <a:latin typeface="Calibri"/>
                <a:ea typeface="Calibri"/>
                <a:cs typeface="Calibri"/>
                <a:sym typeface="Calibri"/>
              </a:rPr>
              <a:t>All business types, including not-for-profits, c</a:t>
            </a:r>
            <a:r>
              <a:rPr lang="en-AU" sz="1800" b="0" i="0" u="none" strike="noStrike" cap="none">
                <a:solidFill>
                  <a:schemeClr val="dk1"/>
                </a:solidFill>
                <a:latin typeface="Calibri"/>
                <a:ea typeface="Calibri"/>
                <a:cs typeface="Calibri"/>
                <a:sym typeface="Calibri"/>
              </a:rPr>
              <a:t>harities,</a:t>
            </a:r>
            <a:r>
              <a:rPr lang="en-AU" sz="1800">
                <a:solidFill>
                  <a:schemeClr val="dk1"/>
                </a:solidFill>
                <a:latin typeface="Calibri"/>
                <a:ea typeface="Calibri"/>
                <a:cs typeface="Calibri"/>
                <a:sym typeface="Calibri"/>
              </a:rPr>
              <a:t> </a:t>
            </a:r>
            <a:r>
              <a:rPr lang="en-AU" sz="1800" b="0" i="0" u="none" strike="noStrike" cap="none">
                <a:solidFill>
                  <a:schemeClr val="dk1"/>
                </a:solidFill>
                <a:latin typeface="Calibri"/>
                <a:ea typeface="Calibri"/>
                <a:cs typeface="Calibri"/>
                <a:sym typeface="Calibri"/>
              </a:rPr>
              <a:t>self employed individuals </a:t>
            </a:r>
            <a:r>
              <a:rPr lang="en-AU" sz="1800" b="0" i="1" u="none" strike="noStrike" cap="none">
                <a:solidFill>
                  <a:schemeClr val="dk1"/>
                </a:solidFill>
                <a:latin typeface="Calibri"/>
                <a:ea typeface="Calibri"/>
                <a:cs typeface="Calibri"/>
                <a:sym typeface="Calibri"/>
              </a:rPr>
              <a:t>(no employees)</a:t>
            </a:r>
            <a:endParaRPr/>
          </a:p>
          <a:p>
            <a:pPr marL="742950" marR="0" lvl="1" indent="-171450" algn="l" rtl="0">
              <a:spcBef>
                <a:spcPts val="0"/>
              </a:spcBef>
              <a:spcAft>
                <a:spcPts val="0"/>
              </a:spcAft>
              <a:buClr>
                <a:schemeClr val="dk1"/>
              </a:buClr>
              <a:buSzPts val="1800"/>
              <a:buFont typeface="Noto Sans Symbols"/>
              <a:buNone/>
            </a:pPr>
            <a:endParaRPr sz="600" b="0" i="0" u="none" strike="noStrike" cap="none">
              <a:solidFill>
                <a:schemeClr val="dk1"/>
              </a:solidFill>
              <a:latin typeface="Calibri"/>
              <a:ea typeface="Calibri"/>
              <a:cs typeface="Calibri"/>
              <a:sym typeface="Calibri"/>
            </a:endParaRPr>
          </a:p>
          <a:p>
            <a:pPr marL="0" marR="0" lvl="0" indent="0" algn="l" rtl="0">
              <a:spcBef>
                <a:spcPts val="0"/>
              </a:spcBef>
              <a:spcAft>
                <a:spcPts val="0"/>
              </a:spcAft>
              <a:buNone/>
            </a:pPr>
            <a:r>
              <a:rPr lang="en-AU" sz="2400" b="1">
                <a:solidFill>
                  <a:schemeClr val="dk1"/>
                </a:solidFill>
                <a:latin typeface="Calibri"/>
                <a:ea typeface="Calibri"/>
                <a:cs typeface="Calibri"/>
                <a:sym typeface="Calibri"/>
              </a:rPr>
              <a:t>Eligible Employees</a:t>
            </a:r>
            <a:endParaRPr/>
          </a:p>
          <a:p>
            <a:pPr marL="742950" marR="0" lvl="1" indent="-285750" algn="l" rtl="0">
              <a:spcBef>
                <a:spcPts val="0"/>
              </a:spcBef>
              <a:spcAft>
                <a:spcPts val="0"/>
              </a:spcAft>
              <a:buClr>
                <a:schemeClr val="dk1"/>
              </a:buClr>
              <a:buSzPts val="1800"/>
              <a:buFont typeface="Noto Sans Symbols"/>
              <a:buChar char="❑"/>
            </a:pPr>
            <a:r>
              <a:rPr lang="en-AU" sz="1800" b="0" i="0" u="none" strike="noStrike" cap="none">
                <a:solidFill>
                  <a:schemeClr val="dk1"/>
                </a:solidFill>
                <a:latin typeface="Calibri"/>
                <a:ea typeface="Calibri"/>
                <a:cs typeface="Calibri"/>
                <a:sym typeface="Calibri"/>
              </a:rPr>
              <a:t>Currently employed (includes those stood down or rehired)</a:t>
            </a:r>
            <a:endParaRPr/>
          </a:p>
          <a:p>
            <a:pPr marL="742950" marR="0" lvl="1" indent="-285750" algn="l" rtl="0">
              <a:spcBef>
                <a:spcPts val="0"/>
              </a:spcBef>
              <a:spcAft>
                <a:spcPts val="0"/>
              </a:spcAft>
              <a:buClr>
                <a:schemeClr val="dk1"/>
              </a:buClr>
              <a:buSzPts val="1800"/>
              <a:buFont typeface="Noto Sans Symbols"/>
              <a:buChar char="❑"/>
            </a:pPr>
            <a:r>
              <a:rPr lang="en-AU" sz="1800" b="0" i="0" u="none" strike="noStrike" cap="none">
                <a:solidFill>
                  <a:schemeClr val="dk1"/>
                </a:solidFill>
                <a:latin typeface="Calibri"/>
                <a:ea typeface="Calibri"/>
                <a:cs typeface="Calibri"/>
                <a:sym typeface="Calibri"/>
              </a:rPr>
              <a:t>Employed as of the 1</a:t>
            </a:r>
            <a:r>
              <a:rPr lang="en-AU" sz="1800" b="0" i="0" u="none" strike="noStrike" cap="none" baseline="30000">
                <a:solidFill>
                  <a:schemeClr val="dk1"/>
                </a:solidFill>
                <a:latin typeface="Calibri"/>
                <a:ea typeface="Calibri"/>
                <a:cs typeface="Calibri"/>
                <a:sym typeface="Calibri"/>
              </a:rPr>
              <a:t>st</a:t>
            </a:r>
            <a:r>
              <a:rPr lang="en-AU" sz="1800" b="0" i="0" u="none" strike="noStrike" cap="none">
                <a:solidFill>
                  <a:schemeClr val="dk1"/>
                </a:solidFill>
                <a:latin typeface="Calibri"/>
                <a:ea typeface="Calibri"/>
                <a:cs typeface="Calibri"/>
                <a:sym typeface="Calibri"/>
              </a:rPr>
              <a:t> March 2020</a:t>
            </a:r>
            <a:endParaRPr/>
          </a:p>
          <a:p>
            <a:pPr marL="742950" marR="0" lvl="1" indent="-285750" algn="l" rtl="0">
              <a:spcBef>
                <a:spcPts val="0"/>
              </a:spcBef>
              <a:spcAft>
                <a:spcPts val="0"/>
              </a:spcAft>
              <a:buClr>
                <a:schemeClr val="dk1"/>
              </a:buClr>
              <a:buSzPts val="1800"/>
              <a:buFont typeface="Noto Sans Symbols"/>
              <a:buChar char="❑"/>
            </a:pPr>
            <a:r>
              <a:rPr lang="en-AU" sz="1800" b="0" i="0" u="none" strike="noStrike" cap="none">
                <a:solidFill>
                  <a:schemeClr val="dk1"/>
                </a:solidFill>
                <a:latin typeface="Calibri"/>
                <a:ea typeface="Calibri"/>
                <a:cs typeface="Calibri"/>
                <a:sym typeface="Calibri"/>
              </a:rPr>
              <a:t>Full time, part time, long term casuals (longer than 12 months)</a:t>
            </a:r>
            <a:endParaRPr/>
          </a:p>
          <a:p>
            <a:pPr marL="742950" marR="0" lvl="1" indent="-285750" algn="l" rtl="0">
              <a:spcBef>
                <a:spcPts val="0"/>
              </a:spcBef>
              <a:spcAft>
                <a:spcPts val="0"/>
              </a:spcAft>
              <a:buClr>
                <a:schemeClr val="dk1"/>
              </a:buClr>
              <a:buSzPts val="1800"/>
              <a:buFont typeface="Noto Sans Symbols"/>
              <a:buChar char="❑"/>
            </a:pPr>
            <a:r>
              <a:rPr lang="en-AU" sz="1800" b="0" i="0" u="none" strike="noStrike" cap="none">
                <a:solidFill>
                  <a:schemeClr val="dk1"/>
                </a:solidFill>
                <a:latin typeface="Calibri"/>
                <a:ea typeface="Calibri"/>
                <a:cs typeface="Calibri"/>
                <a:sym typeface="Calibri"/>
              </a:rPr>
              <a:t>Australian citizen, permanent visa, residing in Australia longer than 10 years</a:t>
            </a:r>
            <a:endParaRPr/>
          </a:p>
          <a:p>
            <a:pPr marL="742950" marR="0" lvl="1" indent="-285750" algn="l" rtl="0">
              <a:spcBef>
                <a:spcPts val="0"/>
              </a:spcBef>
              <a:spcAft>
                <a:spcPts val="0"/>
              </a:spcAft>
              <a:buClr>
                <a:schemeClr val="dk1"/>
              </a:buClr>
              <a:buSzPts val="1800"/>
              <a:buFont typeface="Noto Sans Symbols"/>
              <a:buChar char="❑"/>
            </a:pPr>
            <a:r>
              <a:rPr lang="en-AU" sz="1800" b="0" i="0" u="none" strike="noStrike" cap="none">
                <a:solidFill>
                  <a:schemeClr val="dk1"/>
                </a:solidFill>
                <a:latin typeface="Calibri"/>
                <a:ea typeface="Calibri"/>
                <a:cs typeface="Calibri"/>
                <a:sym typeface="Calibri"/>
              </a:rPr>
              <a:t>Can’t double dip with jobseeker allowance</a:t>
            </a:r>
            <a:endParaRPr/>
          </a:p>
        </p:txBody>
      </p:sp>
      <p:pic>
        <p:nvPicPr>
          <p:cNvPr id="379" name="Google Shape;379;p36" descr="A picture containing drawing&#10;&#10;Description automatically generated"/>
          <p:cNvPicPr preferRelativeResize="0"/>
          <p:nvPr/>
        </p:nvPicPr>
        <p:blipFill rotWithShape="1">
          <a:blip r:embed="rId5">
            <a:alphaModFix/>
          </a:blip>
          <a:srcRect/>
          <a:stretch/>
        </p:blipFill>
        <p:spPr>
          <a:xfrm>
            <a:off x="10011027" y="16983"/>
            <a:ext cx="1790715" cy="951205"/>
          </a:xfrm>
          <a:prstGeom prst="rect">
            <a:avLst/>
          </a:prstGeom>
          <a:noFill/>
          <a:ln>
            <a:noFill/>
          </a:ln>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384"/>
        <p:cNvGrpSpPr/>
        <p:nvPr/>
      </p:nvGrpSpPr>
      <p:grpSpPr>
        <a:xfrm>
          <a:off x="0" y="0"/>
          <a:ext cx="0" cy="0"/>
          <a:chOff x="0" y="0"/>
          <a:chExt cx="0" cy="0"/>
        </a:xfrm>
      </p:grpSpPr>
      <p:sp>
        <p:nvSpPr>
          <p:cNvPr id="385" name="Google Shape;385;p37"/>
          <p:cNvSpPr/>
          <p:nvPr/>
        </p:nvSpPr>
        <p:spPr>
          <a:xfrm>
            <a:off x="0" y="1036100"/>
            <a:ext cx="12192000" cy="58218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386" name="Google Shape;386;p37"/>
          <p:cNvSpPr txBox="1"/>
          <p:nvPr/>
        </p:nvSpPr>
        <p:spPr>
          <a:xfrm>
            <a:off x="12957767" y="7354509"/>
            <a:ext cx="647733" cy="157537"/>
          </a:xfrm>
          <a:prstGeom prst="rect">
            <a:avLst/>
          </a:prstGeom>
          <a:noFill/>
          <a:ln>
            <a:noFill/>
          </a:ln>
        </p:spPr>
        <p:txBody>
          <a:bodyPr spcFirstLastPara="1" wrap="square" lIns="121900" tIns="60950" rIns="121900" bIns="60950" anchor="ctr" anchorCtr="0">
            <a:noAutofit/>
          </a:bodyPr>
          <a:lstStyle/>
          <a:p>
            <a:pPr marL="0" marR="0" lvl="0" indent="0" algn="l" rtl="0">
              <a:spcBef>
                <a:spcPts val="0"/>
              </a:spcBef>
              <a:spcAft>
                <a:spcPts val="0"/>
              </a:spcAft>
              <a:buNone/>
            </a:pPr>
            <a:endParaRPr sz="2400">
              <a:solidFill>
                <a:srgbClr val="00A7E0"/>
              </a:solidFill>
              <a:latin typeface="Arial"/>
              <a:ea typeface="Arial"/>
              <a:cs typeface="Arial"/>
              <a:sym typeface="Arial"/>
            </a:endParaRPr>
          </a:p>
        </p:txBody>
      </p:sp>
      <p:pic>
        <p:nvPicPr>
          <p:cNvPr id="387" name="Google Shape;387;p37"/>
          <p:cNvPicPr preferRelativeResize="0"/>
          <p:nvPr/>
        </p:nvPicPr>
        <p:blipFill rotWithShape="1">
          <a:blip r:embed="rId3">
            <a:alphaModFix/>
          </a:blip>
          <a:srcRect/>
          <a:stretch/>
        </p:blipFill>
        <p:spPr>
          <a:xfrm>
            <a:off x="2588" y="-35136"/>
            <a:ext cx="2579247" cy="5924948"/>
          </a:xfrm>
          <a:prstGeom prst="rect">
            <a:avLst/>
          </a:prstGeom>
          <a:noFill/>
          <a:ln>
            <a:noFill/>
          </a:ln>
        </p:spPr>
      </p:pic>
      <p:pic>
        <p:nvPicPr>
          <p:cNvPr id="388" name="Google Shape;388;p37"/>
          <p:cNvPicPr preferRelativeResize="0">
            <a:picLocks noGrp="1"/>
          </p:cNvPicPr>
          <p:nvPr>
            <p:ph type="pic" idx="3"/>
          </p:nvPr>
        </p:nvPicPr>
        <p:blipFill rotWithShape="1">
          <a:blip r:embed="rId4">
            <a:alphaModFix/>
          </a:blip>
          <a:srcRect l="1245" r="1246"/>
          <a:stretch/>
        </p:blipFill>
        <p:spPr>
          <a:xfrm>
            <a:off x="2591" y="5740054"/>
            <a:ext cx="2659800" cy="1117800"/>
          </a:xfrm>
          <a:prstGeom prst="rect">
            <a:avLst/>
          </a:prstGeom>
          <a:solidFill>
            <a:schemeClr val="accent5"/>
          </a:solidFill>
          <a:ln>
            <a:noFill/>
          </a:ln>
        </p:spPr>
      </p:pic>
      <p:sp>
        <p:nvSpPr>
          <p:cNvPr id="389" name="Google Shape;389;p37"/>
          <p:cNvSpPr/>
          <p:nvPr/>
        </p:nvSpPr>
        <p:spPr>
          <a:xfrm>
            <a:off x="10905565" y="2675965"/>
            <a:ext cx="1286436" cy="4182035"/>
          </a:xfrm>
          <a:prstGeom prst="triangle">
            <a:avLst>
              <a:gd name="adj" fmla="val 99867"/>
            </a:avLst>
          </a:prstGeom>
          <a:solidFill>
            <a:srgbClr val="2E75B5"/>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390" name="Google Shape;390;p37"/>
          <p:cNvSpPr txBox="1"/>
          <p:nvPr/>
        </p:nvSpPr>
        <p:spPr>
          <a:xfrm>
            <a:off x="0" y="231302"/>
            <a:ext cx="12191999" cy="584775"/>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AU" sz="3200" b="1">
                <a:solidFill>
                  <a:schemeClr val="accent1"/>
                </a:solidFill>
                <a:latin typeface="Calibri"/>
                <a:ea typeface="Calibri"/>
                <a:cs typeface="Calibri"/>
                <a:sym typeface="Calibri"/>
              </a:rPr>
              <a:t>JOBKEEPER</a:t>
            </a:r>
            <a:endParaRPr/>
          </a:p>
        </p:txBody>
      </p:sp>
      <p:sp>
        <p:nvSpPr>
          <p:cNvPr id="391" name="Google Shape;391;p37"/>
          <p:cNvSpPr txBox="1"/>
          <p:nvPr/>
        </p:nvSpPr>
        <p:spPr>
          <a:xfrm>
            <a:off x="2227550" y="1036102"/>
            <a:ext cx="9151200" cy="3802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AU" sz="2400" b="1">
                <a:solidFill>
                  <a:schemeClr val="dk1"/>
                </a:solidFill>
                <a:latin typeface="Calibri"/>
                <a:ea typeface="Calibri"/>
                <a:cs typeface="Calibri"/>
                <a:sym typeface="Calibri"/>
              </a:rPr>
              <a:t>How to Apply</a:t>
            </a:r>
            <a:endParaRPr/>
          </a:p>
          <a:p>
            <a:pPr marL="742950" marR="0" lvl="1" indent="-285750" algn="l" rtl="0">
              <a:spcBef>
                <a:spcPts val="0"/>
              </a:spcBef>
              <a:spcAft>
                <a:spcPts val="0"/>
              </a:spcAft>
              <a:buClr>
                <a:schemeClr val="dk1"/>
              </a:buClr>
              <a:buSzPts val="1800"/>
              <a:buFont typeface="Noto Sans Symbols"/>
              <a:buChar char="❑"/>
            </a:pPr>
            <a:r>
              <a:rPr lang="en-AU" sz="1800">
                <a:solidFill>
                  <a:schemeClr val="dk1"/>
                </a:solidFill>
                <a:latin typeface="Calibri"/>
                <a:ea typeface="Calibri"/>
                <a:cs typeface="Calibri"/>
                <a:sym typeface="Calibri"/>
              </a:rPr>
              <a:t>Via the ATO (will administer going forward)</a:t>
            </a:r>
            <a:endParaRPr sz="1800">
              <a:solidFill>
                <a:schemeClr val="dk1"/>
              </a:solidFill>
              <a:latin typeface="Calibri"/>
              <a:ea typeface="Calibri"/>
              <a:cs typeface="Calibri"/>
              <a:sym typeface="Calibri"/>
            </a:endParaRPr>
          </a:p>
          <a:p>
            <a:pPr marL="1371600" marR="0" lvl="2" indent="-342900" algn="l" rtl="0">
              <a:spcBef>
                <a:spcPts val="0"/>
              </a:spcBef>
              <a:spcAft>
                <a:spcPts val="0"/>
              </a:spcAft>
              <a:buClr>
                <a:schemeClr val="dk1"/>
              </a:buClr>
              <a:buSzPts val="1800"/>
              <a:buFont typeface="Noto Sans Symbols"/>
              <a:buChar char="❑"/>
            </a:pPr>
            <a:r>
              <a:rPr lang="en-AU" sz="1800" b="0" i="0" u="none" strike="noStrike" cap="none">
                <a:solidFill>
                  <a:schemeClr val="dk1"/>
                </a:solidFill>
                <a:latin typeface="Calibri"/>
                <a:ea typeface="Calibri"/>
                <a:cs typeface="Calibri"/>
                <a:sym typeface="Calibri"/>
              </a:rPr>
              <a:t>Register your interest from 30</a:t>
            </a:r>
            <a:r>
              <a:rPr lang="en-AU" sz="1800" b="0" i="0" u="none" strike="noStrike" cap="none" baseline="30000">
                <a:solidFill>
                  <a:schemeClr val="dk1"/>
                </a:solidFill>
                <a:latin typeface="Calibri"/>
                <a:ea typeface="Calibri"/>
                <a:cs typeface="Calibri"/>
                <a:sym typeface="Calibri"/>
              </a:rPr>
              <a:t>th</a:t>
            </a:r>
            <a:r>
              <a:rPr lang="en-AU" sz="1800" b="0" i="0" u="none" strike="noStrike" cap="none">
                <a:solidFill>
                  <a:schemeClr val="dk1"/>
                </a:solidFill>
                <a:latin typeface="Calibri"/>
                <a:ea typeface="Calibri"/>
                <a:cs typeface="Calibri"/>
                <a:sym typeface="Calibri"/>
              </a:rPr>
              <a:t> March - </a:t>
            </a:r>
            <a:r>
              <a:rPr lang="en-AU" sz="1800" b="0" i="0" u="sng" strike="noStrike" cap="none">
                <a:solidFill>
                  <a:schemeClr val="hlink"/>
                </a:solidFill>
                <a:latin typeface="Calibri"/>
                <a:ea typeface="Calibri"/>
                <a:cs typeface="Calibri"/>
                <a:sym typeface="Calibri"/>
                <a:hlinkClick r:id="rId5"/>
              </a:rPr>
              <a:t>https://www.ato.gov.au/general/gen/JobKeeper-payment/</a:t>
            </a:r>
            <a:endParaRPr sz="1800" b="0" i="0" u="none" strike="noStrike" cap="none">
              <a:solidFill>
                <a:schemeClr val="dk1"/>
              </a:solidFill>
              <a:latin typeface="Calibri"/>
              <a:ea typeface="Calibri"/>
              <a:cs typeface="Calibri"/>
              <a:sym typeface="Calibri"/>
            </a:endParaRPr>
          </a:p>
          <a:p>
            <a:pPr marL="457200" marR="0" lvl="1" indent="0" algn="l" rtl="0">
              <a:spcBef>
                <a:spcPts val="0"/>
              </a:spcBef>
              <a:spcAft>
                <a:spcPts val="0"/>
              </a:spcAft>
              <a:buNone/>
            </a:pPr>
            <a:endParaRPr sz="1800" b="0" i="0" u="none" strike="noStrike" cap="none">
              <a:solidFill>
                <a:schemeClr val="dk1"/>
              </a:solidFill>
              <a:latin typeface="Calibri"/>
              <a:ea typeface="Calibri"/>
              <a:cs typeface="Calibri"/>
              <a:sym typeface="Calibri"/>
            </a:endParaRPr>
          </a:p>
          <a:p>
            <a:pPr marL="742950" marR="0" lvl="1" indent="-285750" algn="l" rtl="0">
              <a:spcBef>
                <a:spcPts val="0"/>
              </a:spcBef>
              <a:spcAft>
                <a:spcPts val="0"/>
              </a:spcAft>
              <a:buClr>
                <a:schemeClr val="dk1"/>
              </a:buClr>
              <a:buSzPts val="1800"/>
              <a:buFont typeface="Noto Sans Symbols"/>
              <a:buChar char="❑"/>
            </a:pPr>
            <a:r>
              <a:rPr lang="en-AU" sz="1800" b="0" i="0" u="none" strike="noStrike" cap="none">
                <a:solidFill>
                  <a:schemeClr val="dk1"/>
                </a:solidFill>
                <a:latin typeface="Calibri"/>
                <a:ea typeface="Calibri"/>
                <a:cs typeface="Calibri"/>
                <a:sym typeface="Calibri"/>
              </a:rPr>
              <a:t>Employers - Online application &amp; provide monthly updates to the ATO</a:t>
            </a:r>
            <a:endParaRPr/>
          </a:p>
          <a:p>
            <a:pPr marL="1200150" marR="0" lvl="2" indent="-285750" algn="l" rtl="0">
              <a:spcBef>
                <a:spcPts val="0"/>
              </a:spcBef>
              <a:spcAft>
                <a:spcPts val="0"/>
              </a:spcAft>
              <a:buClr>
                <a:schemeClr val="dk1"/>
              </a:buClr>
              <a:buSzPts val="1800"/>
              <a:buFont typeface="Noto Sans Symbols"/>
              <a:buChar char="❑"/>
            </a:pPr>
            <a:r>
              <a:rPr lang="en-AU" sz="1800" b="0" i="0" u="none" strike="noStrike" cap="none">
                <a:solidFill>
                  <a:schemeClr val="dk1"/>
                </a:solidFill>
                <a:latin typeface="Calibri"/>
                <a:ea typeface="Calibri"/>
                <a:cs typeface="Calibri"/>
                <a:sym typeface="Calibri"/>
              </a:rPr>
              <a:t>Employer to process payments as per current process</a:t>
            </a:r>
            <a:endParaRPr/>
          </a:p>
          <a:p>
            <a:pPr marL="914400" marR="0" lvl="2" indent="0" algn="l" rtl="0">
              <a:spcBef>
                <a:spcPts val="0"/>
              </a:spcBef>
              <a:spcAft>
                <a:spcPts val="0"/>
              </a:spcAft>
              <a:buNone/>
            </a:pPr>
            <a:endParaRPr sz="1800" b="0" i="0" u="none" strike="noStrike" cap="none">
              <a:solidFill>
                <a:schemeClr val="dk1"/>
              </a:solidFill>
              <a:latin typeface="Calibri"/>
              <a:ea typeface="Calibri"/>
              <a:cs typeface="Calibri"/>
              <a:sym typeface="Calibri"/>
            </a:endParaRPr>
          </a:p>
          <a:p>
            <a:pPr marL="742950" marR="0" lvl="1" indent="-285750" algn="l" rtl="0">
              <a:spcBef>
                <a:spcPts val="0"/>
              </a:spcBef>
              <a:spcAft>
                <a:spcPts val="0"/>
              </a:spcAft>
              <a:buClr>
                <a:schemeClr val="dk1"/>
              </a:buClr>
              <a:buSzPts val="1800"/>
              <a:buFont typeface="Noto Sans Symbols"/>
              <a:buChar char="❑"/>
            </a:pPr>
            <a:r>
              <a:rPr lang="en-AU" sz="1800" b="0" i="0" u="none" strike="noStrike" cap="none">
                <a:solidFill>
                  <a:schemeClr val="dk1"/>
                </a:solidFill>
                <a:latin typeface="Calibri"/>
                <a:ea typeface="Calibri"/>
                <a:cs typeface="Calibri"/>
                <a:sym typeface="Calibri"/>
              </a:rPr>
              <a:t>Self employed – ABN, TFN &amp; monthly updates to the ATO</a:t>
            </a:r>
            <a:endParaRPr/>
          </a:p>
          <a:p>
            <a:pPr marL="1200150" marR="0" lvl="2" indent="-285750" algn="l" rtl="0">
              <a:spcBef>
                <a:spcPts val="0"/>
              </a:spcBef>
              <a:spcAft>
                <a:spcPts val="0"/>
              </a:spcAft>
              <a:buClr>
                <a:schemeClr val="dk1"/>
              </a:buClr>
              <a:buSzPts val="1800"/>
              <a:buFont typeface="Noto Sans Symbols"/>
              <a:buChar char="❑"/>
            </a:pPr>
            <a:r>
              <a:rPr lang="en-AU" sz="1800" b="0" i="0" u="none" strike="noStrike" cap="none">
                <a:solidFill>
                  <a:schemeClr val="dk1"/>
                </a:solidFill>
                <a:latin typeface="Calibri"/>
                <a:ea typeface="Calibri"/>
                <a:cs typeface="Calibri"/>
                <a:sym typeface="Calibri"/>
              </a:rPr>
              <a:t>Payments will be made directly to the individuals bank account</a:t>
            </a:r>
            <a:endParaRPr sz="1800" b="0" i="0" u="none" strike="noStrike" cap="none">
              <a:solidFill>
                <a:schemeClr val="dk1"/>
              </a:solidFill>
              <a:latin typeface="Calibri"/>
              <a:ea typeface="Calibri"/>
              <a:cs typeface="Calibri"/>
              <a:sym typeface="Calibri"/>
            </a:endParaRPr>
          </a:p>
          <a:p>
            <a:pPr marL="0" marR="0" lvl="0" indent="0" algn="l" rtl="0">
              <a:spcBef>
                <a:spcPts val="0"/>
              </a:spcBef>
              <a:spcAft>
                <a:spcPts val="0"/>
              </a:spcAft>
              <a:buNone/>
            </a:pPr>
            <a:endParaRPr sz="1800">
              <a:solidFill>
                <a:schemeClr val="dk1"/>
              </a:solidFill>
              <a:latin typeface="Calibri"/>
              <a:ea typeface="Calibri"/>
              <a:cs typeface="Calibri"/>
              <a:sym typeface="Calibri"/>
            </a:endParaRPr>
          </a:p>
          <a:p>
            <a:pPr marL="457200" marR="0" lvl="0" indent="0" algn="l" rtl="0">
              <a:spcBef>
                <a:spcPts val="0"/>
              </a:spcBef>
              <a:spcAft>
                <a:spcPts val="0"/>
              </a:spcAft>
              <a:buNone/>
            </a:pPr>
            <a:endParaRPr sz="1800">
              <a:solidFill>
                <a:schemeClr val="dk1"/>
              </a:solidFill>
              <a:latin typeface="Calibri"/>
              <a:ea typeface="Calibri"/>
              <a:cs typeface="Calibri"/>
              <a:sym typeface="Calibri"/>
            </a:endParaRPr>
          </a:p>
          <a:p>
            <a:pPr marL="742950" marR="0" lvl="1" indent="-171450" algn="l" rtl="0">
              <a:spcBef>
                <a:spcPts val="0"/>
              </a:spcBef>
              <a:spcAft>
                <a:spcPts val="0"/>
              </a:spcAft>
              <a:buClr>
                <a:schemeClr val="dk1"/>
              </a:buClr>
              <a:buSzPts val="1800"/>
              <a:buFont typeface="Noto Sans Symbols"/>
              <a:buNone/>
            </a:pPr>
            <a:endParaRPr sz="1800" b="0" i="0" u="none" strike="noStrike" cap="none">
              <a:solidFill>
                <a:schemeClr val="dk1"/>
              </a:solidFill>
              <a:latin typeface="Calibri"/>
              <a:ea typeface="Calibri"/>
              <a:cs typeface="Calibri"/>
              <a:sym typeface="Calibri"/>
            </a:endParaRPr>
          </a:p>
        </p:txBody>
      </p:sp>
      <p:pic>
        <p:nvPicPr>
          <p:cNvPr id="392" name="Google Shape;392;p37" descr="A picture containing drawing&#10;&#10;Description automatically generated"/>
          <p:cNvPicPr preferRelativeResize="0"/>
          <p:nvPr/>
        </p:nvPicPr>
        <p:blipFill rotWithShape="1">
          <a:blip r:embed="rId6">
            <a:alphaModFix/>
          </a:blip>
          <a:srcRect/>
          <a:stretch/>
        </p:blipFill>
        <p:spPr>
          <a:xfrm>
            <a:off x="10011027" y="16983"/>
            <a:ext cx="1790715" cy="951205"/>
          </a:xfrm>
          <a:prstGeom prst="rect">
            <a:avLst/>
          </a:prstGeom>
          <a:noFill/>
          <a:ln>
            <a:noFill/>
          </a:ln>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397"/>
        <p:cNvGrpSpPr/>
        <p:nvPr/>
      </p:nvGrpSpPr>
      <p:grpSpPr>
        <a:xfrm>
          <a:off x="0" y="0"/>
          <a:ext cx="0" cy="0"/>
          <a:chOff x="0" y="0"/>
          <a:chExt cx="0" cy="0"/>
        </a:xfrm>
      </p:grpSpPr>
      <p:sp>
        <p:nvSpPr>
          <p:cNvPr id="398" name="Google Shape;398;p38"/>
          <p:cNvSpPr/>
          <p:nvPr/>
        </p:nvSpPr>
        <p:spPr>
          <a:xfrm>
            <a:off x="0" y="1036100"/>
            <a:ext cx="12192000" cy="58218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399" name="Google Shape;399;p38"/>
          <p:cNvSpPr txBox="1"/>
          <p:nvPr/>
        </p:nvSpPr>
        <p:spPr>
          <a:xfrm>
            <a:off x="12957767" y="7354509"/>
            <a:ext cx="647700" cy="157500"/>
          </a:xfrm>
          <a:prstGeom prst="rect">
            <a:avLst/>
          </a:prstGeom>
          <a:noFill/>
          <a:ln>
            <a:noFill/>
          </a:ln>
        </p:spPr>
        <p:txBody>
          <a:bodyPr spcFirstLastPara="1" wrap="square" lIns="121900" tIns="60950" rIns="121900" bIns="60950" anchor="ctr" anchorCtr="0">
            <a:noAutofit/>
          </a:bodyPr>
          <a:lstStyle/>
          <a:p>
            <a:pPr marL="0" marR="0" lvl="0" indent="0" algn="l" rtl="0">
              <a:spcBef>
                <a:spcPts val="0"/>
              </a:spcBef>
              <a:spcAft>
                <a:spcPts val="0"/>
              </a:spcAft>
              <a:buNone/>
            </a:pPr>
            <a:endParaRPr sz="2400">
              <a:solidFill>
                <a:srgbClr val="00A7E0"/>
              </a:solidFill>
              <a:latin typeface="Arial"/>
              <a:ea typeface="Arial"/>
              <a:cs typeface="Arial"/>
              <a:sym typeface="Arial"/>
            </a:endParaRPr>
          </a:p>
        </p:txBody>
      </p:sp>
      <p:pic>
        <p:nvPicPr>
          <p:cNvPr id="400" name="Google Shape;400;p38"/>
          <p:cNvPicPr preferRelativeResize="0"/>
          <p:nvPr/>
        </p:nvPicPr>
        <p:blipFill rotWithShape="1">
          <a:blip r:embed="rId3">
            <a:alphaModFix/>
          </a:blip>
          <a:srcRect/>
          <a:stretch/>
        </p:blipFill>
        <p:spPr>
          <a:xfrm>
            <a:off x="2588" y="-35136"/>
            <a:ext cx="2579246" cy="5924948"/>
          </a:xfrm>
          <a:prstGeom prst="rect">
            <a:avLst/>
          </a:prstGeom>
          <a:noFill/>
          <a:ln>
            <a:noFill/>
          </a:ln>
        </p:spPr>
      </p:pic>
      <p:pic>
        <p:nvPicPr>
          <p:cNvPr id="401" name="Google Shape;401;p38"/>
          <p:cNvPicPr preferRelativeResize="0">
            <a:picLocks noGrp="1"/>
          </p:cNvPicPr>
          <p:nvPr>
            <p:ph type="pic" idx="3"/>
          </p:nvPr>
        </p:nvPicPr>
        <p:blipFill rotWithShape="1">
          <a:blip r:embed="rId4">
            <a:alphaModFix/>
          </a:blip>
          <a:srcRect l="1248" r="1248"/>
          <a:stretch/>
        </p:blipFill>
        <p:spPr>
          <a:xfrm>
            <a:off x="-18527" y="5069876"/>
            <a:ext cx="2110500" cy="886800"/>
          </a:xfrm>
          <a:prstGeom prst="rect">
            <a:avLst/>
          </a:prstGeom>
          <a:solidFill>
            <a:schemeClr val="accent5"/>
          </a:solidFill>
          <a:ln>
            <a:noFill/>
          </a:ln>
        </p:spPr>
      </p:pic>
      <p:sp>
        <p:nvSpPr>
          <p:cNvPr id="402" name="Google Shape;402;p38"/>
          <p:cNvSpPr/>
          <p:nvPr/>
        </p:nvSpPr>
        <p:spPr>
          <a:xfrm>
            <a:off x="10905565" y="2675965"/>
            <a:ext cx="1286400" cy="4182000"/>
          </a:xfrm>
          <a:prstGeom prst="triangle">
            <a:avLst>
              <a:gd name="adj" fmla="val 99867"/>
            </a:avLst>
          </a:prstGeom>
          <a:solidFill>
            <a:srgbClr val="2E75B5"/>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403" name="Google Shape;403;p38"/>
          <p:cNvSpPr txBox="1"/>
          <p:nvPr/>
        </p:nvSpPr>
        <p:spPr>
          <a:xfrm>
            <a:off x="0" y="231302"/>
            <a:ext cx="12192000" cy="58470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AU" sz="3200" b="1">
                <a:solidFill>
                  <a:schemeClr val="accent1"/>
                </a:solidFill>
                <a:latin typeface="Calibri"/>
                <a:ea typeface="Calibri"/>
                <a:cs typeface="Calibri"/>
                <a:sym typeface="Calibri"/>
              </a:rPr>
              <a:t>JOBKEEPER</a:t>
            </a:r>
            <a:endParaRPr/>
          </a:p>
        </p:txBody>
      </p:sp>
      <p:pic>
        <p:nvPicPr>
          <p:cNvPr id="404" name="Google Shape;404;p38" descr="A picture containing drawing&#10;&#10;Description automatically generated"/>
          <p:cNvPicPr preferRelativeResize="0"/>
          <p:nvPr/>
        </p:nvPicPr>
        <p:blipFill rotWithShape="1">
          <a:blip r:embed="rId5">
            <a:alphaModFix/>
          </a:blip>
          <a:srcRect/>
          <a:stretch/>
        </p:blipFill>
        <p:spPr>
          <a:xfrm>
            <a:off x="10011027" y="16983"/>
            <a:ext cx="1790715" cy="951205"/>
          </a:xfrm>
          <a:prstGeom prst="rect">
            <a:avLst/>
          </a:prstGeom>
          <a:noFill/>
          <a:ln>
            <a:noFill/>
          </a:ln>
        </p:spPr>
      </p:pic>
      <p:pic>
        <p:nvPicPr>
          <p:cNvPr id="405" name="Google Shape;405;p38"/>
          <p:cNvPicPr preferRelativeResize="0"/>
          <p:nvPr/>
        </p:nvPicPr>
        <p:blipFill>
          <a:blip r:embed="rId6">
            <a:alphaModFix/>
          </a:blip>
          <a:stretch>
            <a:fillRect/>
          </a:stretch>
        </p:blipFill>
        <p:spPr>
          <a:xfrm>
            <a:off x="3404950" y="1085425"/>
            <a:ext cx="5409024" cy="5664025"/>
          </a:xfrm>
          <a:prstGeom prst="rect">
            <a:avLst/>
          </a:prstGeom>
          <a:noFill/>
          <a:ln>
            <a:noFill/>
          </a:ln>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410"/>
        <p:cNvGrpSpPr/>
        <p:nvPr/>
      </p:nvGrpSpPr>
      <p:grpSpPr>
        <a:xfrm>
          <a:off x="0" y="0"/>
          <a:ext cx="0" cy="0"/>
          <a:chOff x="0" y="0"/>
          <a:chExt cx="0" cy="0"/>
        </a:xfrm>
      </p:grpSpPr>
      <p:sp>
        <p:nvSpPr>
          <p:cNvPr id="411" name="Google Shape;411;p39"/>
          <p:cNvSpPr/>
          <p:nvPr/>
        </p:nvSpPr>
        <p:spPr>
          <a:xfrm>
            <a:off x="0" y="1095300"/>
            <a:ext cx="12192000" cy="57627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412" name="Google Shape;412;p39"/>
          <p:cNvSpPr txBox="1"/>
          <p:nvPr/>
        </p:nvSpPr>
        <p:spPr>
          <a:xfrm>
            <a:off x="12957767" y="7354509"/>
            <a:ext cx="647733" cy="157537"/>
          </a:xfrm>
          <a:prstGeom prst="rect">
            <a:avLst/>
          </a:prstGeom>
          <a:noFill/>
          <a:ln>
            <a:noFill/>
          </a:ln>
        </p:spPr>
        <p:txBody>
          <a:bodyPr spcFirstLastPara="1" wrap="square" lIns="121900" tIns="60950" rIns="121900" bIns="60950" anchor="ctr" anchorCtr="0">
            <a:noAutofit/>
          </a:bodyPr>
          <a:lstStyle/>
          <a:p>
            <a:pPr marL="0" marR="0" lvl="0" indent="0" algn="l" rtl="0">
              <a:spcBef>
                <a:spcPts val="0"/>
              </a:spcBef>
              <a:spcAft>
                <a:spcPts val="0"/>
              </a:spcAft>
              <a:buNone/>
            </a:pPr>
            <a:endParaRPr sz="2400">
              <a:solidFill>
                <a:srgbClr val="00A7E0"/>
              </a:solidFill>
              <a:latin typeface="Arial"/>
              <a:ea typeface="Arial"/>
              <a:cs typeface="Arial"/>
              <a:sym typeface="Arial"/>
            </a:endParaRPr>
          </a:p>
        </p:txBody>
      </p:sp>
      <p:pic>
        <p:nvPicPr>
          <p:cNvPr id="413" name="Google Shape;413;p39"/>
          <p:cNvPicPr preferRelativeResize="0"/>
          <p:nvPr/>
        </p:nvPicPr>
        <p:blipFill rotWithShape="1">
          <a:blip r:embed="rId3">
            <a:alphaModFix/>
          </a:blip>
          <a:srcRect/>
          <a:stretch/>
        </p:blipFill>
        <p:spPr>
          <a:xfrm>
            <a:off x="2588" y="-35136"/>
            <a:ext cx="2579247" cy="5924948"/>
          </a:xfrm>
          <a:prstGeom prst="rect">
            <a:avLst/>
          </a:prstGeom>
          <a:noFill/>
          <a:ln>
            <a:noFill/>
          </a:ln>
        </p:spPr>
      </p:pic>
      <p:pic>
        <p:nvPicPr>
          <p:cNvPr id="414" name="Google Shape;414;p39"/>
          <p:cNvPicPr preferRelativeResize="0">
            <a:picLocks noGrp="1"/>
          </p:cNvPicPr>
          <p:nvPr>
            <p:ph type="pic" idx="3"/>
          </p:nvPr>
        </p:nvPicPr>
        <p:blipFill rotWithShape="1">
          <a:blip r:embed="rId4">
            <a:alphaModFix/>
          </a:blip>
          <a:srcRect l="1245" r="1246"/>
          <a:stretch/>
        </p:blipFill>
        <p:spPr>
          <a:xfrm>
            <a:off x="2610" y="6045601"/>
            <a:ext cx="1932900" cy="812400"/>
          </a:xfrm>
          <a:prstGeom prst="rect">
            <a:avLst/>
          </a:prstGeom>
          <a:solidFill>
            <a:schemeClr val="accent5"/>
          </a:solidFill>
          <a:ln>
            <a:noFill/>
          </a:ln>
        </p:spPr>
      </p:pic>
      <p:sp>
        <p:nvSpPr>
          <p:cNvPr id="415" name="Google Shape;415;p39"/>
          <p:cNvSpPr/>
          <p:nvPr/>
        </p:nvSpPr>
        <p:spPr>
          <a:xfrm>
            <a:off x="10905565" y="2675965"/>
            <a:ext cx="1286436" cy="4182035"/>
          </a:xfrm>
          <a:prstGeom prst="triangle">
            <a:avLst>
              <a:gd name="adj" fmla="val 99867"/>
            </a:avLst>
          </a:prstGeom>
          <a:solidFill>
            <a:srgbClr val="2E75B5"/>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416" name="Google Shape;416;p39"/>
          <p:cNvSpPr txBox="1"/>
          <p:nvPr/>
        </p:nvSpPr>
        <p:spPr>
          <a:xfrm>
            <a:off x="0" y="231300"/>
            <a:ext cx="12192000" cy="58470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AU" sz="3200" b="1">
                <a:solidFill>
                  <a:schemeClr val="accent1"/>
                </a:solidFill>
                <a:latin typeface="Calibri"/>
                <a:ea typeface="Calibri"/>
                <a:cs typeface="Calibri"/>
                <a:sym typeface="Calibri"/>
              </a:rPr>
              <a:t>Pathway 1 - based on employees</a:t>
            </a:r>
            <a:endParaRPr/>
          </a:p>
        </p:txBody>
      </p:sp>
      <p:sp>
        <p:nvSpPr>
          <p:cNvPr id="417" name="Google Shape;417;p39"/>
          <p:cNvSpPr txBox="1"/>
          <p:nvPr/>
        </p:nvSpPr>
        <p:spPr>
          <a:xfrm>
            <a:off x="2197821" y="1220839"/>
            <a:ext cx="9151212" cy="4278094"/>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AU" sz="2400" b="1">
                <a:solidFill>
                  <a:schemeClr val="dk1"/>
                </a:solidFill>
                <a:latin typeface="Calibri"/>
                <a:ea typeface="Calibri"/>
                <a:cs typeface="Calibri"/>
                <a:sym typeface="Calibri"/>
              </a:rPr>
              <a:t>Temporary cashflow support for Employers</a:t>
            </a:r>
            <a:endParaRPr/>
          </a:p>
          <a:p>
            <a:pPr marL="0" marR="0" lvl="0" indent="0" algn="l" rtl="0">
              <a:spcBef>
                <a:spcPts val="0"/>
              </a:spcBef>
              <a:spcAft>
                <a:spcPts val="0"/>
              </a:spcAft>
              <a:buNone/>
            </a:pPr>
            <a:endParaRPr sz="800">
              <a:solidFill>
                <a:schemeClr val="dk1"/>
              </a:solidFill>
              <a:latin typeface="Calibri"/>
              <a:ea typeface="Calibri"/>
              <a:cs typeface="Calibri"/>
              <a:sym typeface="Calibri"/>
            </a:endParaRPr>
          </a:p>
          <a:p>
            <a:pPr marL="742950" marR="0" lvl="1" indent="-273050" algn="l" rtl="0">
              <a:spcBef>
                <a:spcPts val="0"/>
              </a:spcBef>
              <a:spcAft>
                <a:spcPts val="0"/>
              </a:spcAft>
              <a:buClr>
                <a:schemeClr val="dk1"/>
              </a:buClr>
              <a:buSzPts val="1600"/>
              <a:buFont typeface="Noto Sans Symbols"/>
              <a:buChar char="❑"/>
            </a:pPr>
            <a:r>
              <a:rPr lang="en-AU" sz="1600">
                <a:solidFill>
                  <a:schemeClr val="dk1"/>
                </a:solidFill>
                <a:latin typeface="Calibri"/>
                <a:ea typeface="Calibri"/>
                <a:cs typeface="Calibri"/>
                <a:sym typeface="Calibri"/>
              </a:rPr>
              <a:t>30% Decline in Turnover</a:t>
            </a:r>
            <a:endParaRPr sz="1600">
              <a:solidFill>
                <a:schemeClr val="dk1"/>
              </a:solidFill>
              <a:latin typeface="Calibri"/>
              <a:ea typeface="Calibri"/>
              <a:cs typeface="Calibri"/>
              <a:sym typeface="Calibri"/>
            </a:endParaRPr>
          </a:p>
          <a:p>
            <a:pPr marL="742950" marR="0" lvl="1" indent="-273050" algn="l" rtl="0">
              <a:spcBef>
                <a:spcPts val="0"/>
              </a:spcBef>
              <a:spcAft>
                <a:spcPts val="0"/>
              </a:spcAft>
              <a:buClr>
                <a:schemeClr val="dk1"/>
              </a:buClr>
              <a:buSzPts val="1600"/>
              <a:buFont typeface="Calibri"/>
              <a:buChar char="❑"/>
            </a:pPr>
            <a:r>
              <a:rPr lang="en-AU" sz="1600">
                <a:solidFill>
                  <a:schemeClr val="dk1"/>
                </a:solidFill>
                <a:latin typeface="Calibri"/>
                <a:ea typeface="Calibri"/>
                <a:cs typeface="Calibri"/>
                <a:sym typeface="Calibri"/>
              </a:rPr>
              <a:t>In business at March 1</a:t>
            </a:r>
            <a:endParaRPr sz="1600">
              <a:solidFill>
                <a:schemeClr val="dk1"/>
              </a:solidFill>
              <a:latin typeface="Calibri"/>
              <a:ea typeface="Calibri"/>
              <a:cs typeface="Calibri"/>
              <a:sym typeface="Calibri"/>
            </a:endParaRPr>
          </a:p>
          <a:p>
            <a:pPr marL="742950" marR="0" lvl="1" indent="-273050" algn="l" rtl="0">
              <a:spcBef>
                <a:spcPts val="0"/>
              </a:spcBef>
              <a:spcAft>
                <a:spcPts val="0"/>
              </a:spcAft>
              <a:buClr>
                <a:schemeClr val="dk1"/>
              </a:buClr>
              <a:buSzPts val="1600"/>
              <a:buFont typeface="Calibri"/>
              <a:buChar char="❑"/>
            </a:pPr>
            <a:r>
              <a:rPr lang="en-AU" sz="1600">
                <a:solidFill>
                  <a:schemeClr val="dk1"/>
                </a:solidFill>
                <a:latin typeface="Calibri"/>
                <a:ea typeface="Calibri"/>
                <a:cs typeface="Calibri"/>
                <a:sym typeface="Calibri"/>
              </a:rPr>
              <a:t>Must have an ABN as 12 March - INTEGRITY RULES</a:t>
            </a:r>
            <a:endParaRPr sz="1600">
              <a:solidFill>
                <a:schemeClr val="dk1"/>
              </a:solidFill>
              <a:latin typeface="Calibri"/>
              <a:ea typeface="Calibri"/>
              <a:cs typeface="Calibri"/>
              <a:sym typeface="Calibri"/>
            </a:endParaRPr>
          </a:p>
          <a:p>
            <a:pPr marL="742950" marR="0" lvl="1" indent="-273050" algn="l" rtl="0">
              <a:spcBef>
                <a:spcPts val="0"/>
              </a:spcBef>
              <a:spcAft>
                <a:spcPts val="0"/>
              </a:spcAft>
              <a:buClr>
                <a:schemeClr val="dk1"/>
              </a:buClr>
              <a:buSzPts val="1600"/>
              <a:buFont typeface="Calibri"/>
              <a:buChar char="❑"/>
            </a:pPr>
            <a:r>
              <a:rPr lang="en-AU" sz="1600">
                <a:solidFill>
                  <a:schemeClr val="dk1"/>
                </a:solidFill>
                <a:latin typeface="Calibri"/>
                <a:ea typeface="Calibri"/>
                <a:cs typeface="Calibri"/>
                <a:sym typeface="Calibri"/>
              </a:rPr>
              <a:t>Assessable income 18/19 year provable - INTEGRITY RULES eg BAS or tax return</a:t>
            </a:r>
            <a:endParaRPr sz="1600">
              <a:solidFill>
                <a:schemeClr val="dk1"/>
              </a:solidFill>
              <a:latin typeface="Calibri"/>
              <a:ea typeface="Calibri"/>
              <a:cs typeface="Calibri"/>
              <a:sym typeface="Calibri"/>
            </a:endParaRPr>
          </a:p>
          <a:p>
            <a:pPr marL="742950" marR="0" lvl="1" indent="-273050" algn="l" rtl="0">
              <a:spcBef>
                <a:spcPts val="0"/>
              </a:spcBef>
              <a:spcAft>
                <a:spcPts val="0"/>
              </a:spcAft>
              <a:buClr>
                <a:schemeClr val="dk1"/>
              </a:buClr>
              <a:buSzPts val="1600"/>
              <a:buFont typeface="Calibri"/>
              <a:buChar char="❑"/>
            </a:pPr>
            <a:r>
              <a:rPr lang="en-AU" sz="1600">
                <a:solidFill>
                  <a:schemeClr val="dk1"/>
                </a:solidFill>
                <a:latin typeface="Calibri"/>
                <a:ea typeface="Calibri"/>
                <a:cs typeface="Calibri"/>
                <a:sym typeface="Calibri"/>
              </a:rPr>
              <a:t>Exceptions for start up</a:t>
            </a:r>
            <a:endParaRPr sz="1600">
              <a:solidFill>
                <a:schemeClr val="dk1"/>
              </a:solidFill>
              <a:latin typeface="Calibri"/>
              <a:ea typeface="Calibri"/>
              <a:cs typeface="Calibri"/>
              <a:sym typeface="Calibri"/>
            </a:endParaRPr>
          </a:p>
          <a:p>
            <a:pPr marL="742950" marR="0" lvl="1" indent="-273050" algn="l" rtl="0">
              <a:spcBef>
                <a:spcPts val="0"/>
              </a:spcBef>
              <a:spcAft>
                <a:spcPts val="0"/>
              </a:spcAft>
              <a:buClr>
                <a:schemeClr val="dk1"/>
              </a:buClr>
              <a:buSzPts val="1600"/>
              <a:buFont typeface="Calibri"/>
              <a:buChar char="❑"/>
            </a:pPr>
            <a:r>
              <a:rPr lang="en-AU" sz="1600">
                <a:solidFill>
                  <a:schemeClr val="dk1"/>
                </a:solidFill>
                <a:latin typeface="Calibri"/>
                <a:ea typeface="Calibri"/>
                <a:cs typeface="Calibri"/>
                <a:sym typeface="Calibri"/>
              </a:rPr>
              <a:t>Active business making taxable supplies  - INVESTORS DO NOT COMPLY</a:t>
            </a:r>
            <a:endParaRPr sz="1600">
              <a:solidFill>
                <a:schemeClr val="dk1"/>
              </a:solidFill>
              <a:latin typeface="Calibri"/>
              <a:ea typeface="Calibri"/>
              <a:cs typeface="Calibri"/>
              <a:sym typeface="Calibri"/>
            </a:endParaRPr>
          </a:p>
          <a:p>
            <a:pPr marL="742950" marR="0" lvl="1" indent="-273050" algn="l" rtl="0">
              <a:spcBef>
                <a:spcPts val="0"/>
              </a:spcBef>
              <a:spcAft>
                <a:spcPts val="0"/>
              </a:spcAft>
              <a:buClr>
                <a:schemeClr val="dk1"/>
              </a:buClr>
              <a:buSzPts val="1600"/>
              <a:buFont typeface="Noto Sans Symbols"/>
              <a:buChar char="❑"/>
            </a:pPr>
            <a:r>
              <a:rPr lang="en-AU" sz="1600" b="0" i="0" u="none" strike="noStrike" cap="none">
                <a:solidFill>
                  <a:schemeClr val="dk1"/>
                </a:solidFill>
                <a:latin typeface="Calibri"/>
                <a:ea typeface="Calibri"/>
                <a:cs typeface="Calibri"/>
                <a:sym typeface="Calibri"/>
              </a:rPr>
              <a:t>Payments </a:t>
            </a:r>
            <a:r>
              <a:rPr lang="en-AU" sz="1600">
                <a:solidFill>
                  <a:schemeClr val="dk1"/>
                </a:solidFill>
                <a:latin typeface="Calibri"/>
                <a:ea typeface="Calibri"/>
                <a:cs typeface="Calibri"/>
                <a:sym typeface="Calibri"/>
              </a:rPr>
              <a:t>start to flow from 1 May</a:t>
            </a:r>
            <a:endParaRPr sz="1600"/>
          </a:p>
          <a:p>
            <a:pPr marL="742950" marR="0" lvl="1" indent="-273050" algn="l" rtl="0">
              <a:spcBef>
                <a:spcPts val="0"/>
              </a:spcBef>
              <a:spcAft>
                <a:spcPts val="0"/>
              </a:spcAft>
              <a:buClr>
                <a:schemeClr val="dk1"/>
              </a:buClr>
              <a:buSzPts val="1600"/>
              <a:buFont typeface="Noto Sans Symbols"/>
              <a:buChar char="❑"/>
            </a:pPr>
            <a:r>
              <a:rPr lang="en-AU" sz="1600">
                <a:solidFill>
                  <a:schemeClr val="dk1"/>
                </a:solidFill>
                <a:latin typeface="Calibri"/>
                <a:ea typeface="Calibri"/>
                <a:cs typeface="Calibri"/>
                <a:sym typeface="Calibri"/>
              </a:rPr>
              <a:t>Notify ATO re employees</a:t>
            </a:r>
            <a:endParaRPr sz="1600">
              <a:solidFill>
                <a:schemeClr val="dk1"/>
              </a:solidFill>
              <a:latin typeface="Calibri"/>
              <a:ea typeface="Calibri"/>
              <a:cs typeface="Calibri"/>
              <a:sym typeface="Calibri"/>
            </a:endParaRPr>
          </a:p>
          <a:p>
            <a:pPr marL="742950" marR="0" lvl="1" indent="-273050" algn="l" rtl="0">
              <a:spcBef>
                <a:spcPts val="0"/>
              </a:spcBef>
              <a:spcAft>
                <a:spcPts val="0"/>
              </a:spcAft>
              <a:buClr>
                <a:schemeClr val="dk1"/>
              </a:buClr>
              <a:buSzPts val="1600"/>
              <a:buFont typeface="Calibri"/>
              <a:buChar char="❑"/>
            </a:pPr>
            <a:r>
              <a:rPr lang="en-AU" sz="1600">
                <a:solidFill>
                  <a:schemeClr val="dk1"/>
                </a:solidFill>
                <a:latin typeface="Calibri"/>
                <a:ea typeface="Calibri"/>
                <a:cs typeface="Calibri"/>
                <a:sym typeface="Calibri"/>
              </a:rPr>
              <a:t>No double dip (another employer or Jobseeker Allowance) - MUST HAVE CONSENT OF EMPLOYEE</a:t>
            </a:r>
            <a:endParaRPr sz="1600">
              <a:solidFill>
                <a:schemeClr val="dk1"/>
              </a:solidFill>
              <a:latin typeface="Calibri"/>
              <a:ea typeface="Calibri"/>
              <a:cs typeface="Calibri"/>
              <a:sym typeface="Calibri"/>
            </a:endParaRPr>
          </a:p>
          <a:p>
            <a:pPr marL="742950" marR="0" lvl="1" indent="-171450" algn="l" rtl="0">
              <a:spcBef>
                <a:spcPts val="0"/>
              </a:spcBef>
              <a:spcAft>
                <a:spcPts val="0"/>
              </a:spcAft>
              <a:buClr>
                <a:schemeClr val="dk1"/>
              </a:buClr>
              <a:buSzPts val="1800"/>
              <a:buFont typeface="Noto Sans Symbols"/>
              <a:buNone/>
            </a:pPr>
            <a:endParaRPr sz="800" b="0" i="0" u="none" strike="noStrike" cap="none">
              <a:solidFill>
                <a:schemeClr val="dk1"/>
              </a:solidFill>
              <a:latin typeface="Calibri"/>
              <a:ea typeface="Calibri"/>
              <a:cs typeface="Calibri"/>
              <a:sym typeface="Calibri"/>
            </a:endParaRPr>
          </a:p>
          <a:p>
            <a:pPr marL="0" marR="0" lvl="0" indent="0" algn="l" rtl="0">
              <a:spcBef>
                <a:spcPts val="0"/>
              </a:spcBef>
              <a:spcAft>
                <a:spcPts val="0"/>
              </a:spcAft>
              <a:buNone/>
            </a:pPr>
            <a:r>
              <a:rPr lang="en-AU" sz="2400" b="1">
                <a:solidFill>
                  <a:schemeClr val="dk1"/>
                </a:solidFill>
                <a:latin typeface="Calibri"/>
                <a:ea typeface="Calibri"/>
                <a:cs typeface="Calibri"/>
                <a:sym typeface="Calibri"/>
              </a:rPr>
              <a:t>Eligible Employees</a:t>
            </a:r>
            <a:endParaRPr/>
          </a:p>
          <a:p>
            <a:pPr marL="1200150" marR="0" lvl="2" indent="-273050" algn="l" rtl="0">
              <a:spcBef>
                <a:spcPts val="0"/>
              </a:spcBef>
              <a:spcAft>
                <a:spcPts val="0"/>
              </a:spcAft>
              <a:buClr>
                <a:schemeClr val="dk1"/>
              </a:buClr>
              <a:buSzPts val="1600"/>
              <a:buFont typeface="Noto Sans Symbols"/>
              <a:buChar char="❑"/>
            </a:pPr>
            <a:r>
              <a:rPr lang="en-AU" sz="1600">
                <a:solidFill>
                  <a:schemeClr val="dk1"/>
                </a:solidFill>
                <a:latin typeface="Calibri"/>
                <a:ea typeface="Calibri"/>
                <a:cs typeface="Calibri"/>
                <a:sym typeface="Calibri"/>
              </a:rPr>
              <a:t>employed as at 1 March, if stood down can be rehired</a:t>
            </a:r>
            <a:endParaRPr sz="1600">
              <a:solidFill>
                <a:schemeClr val="dk1"/>
              </a:solidFill>
              <a:latin typeface="Calibri"/>
              <a:ea typeface="Calibri"/>
              <a:cs typeface="Calibri"/>
              <a:sym typeface="Calibri"/>
            </a:endParaRPr>
          </a:p>
          <a:p>
            <a:pPr marL="1200150" marR="0" lvl="2" indent="-273050" algn="l" rtl="0">
              <a:spcBef>
                <a:spcPts val="0"/>
              </a:spcBef>
              <a:spcAft>
                <a:spcPts val="0"/>
              </a:spcAft>
              <a:buClr>
                <a:schemeClr val="dk1"/>
              </a:buClr>
              <a:buSzPts val="1600"/>
              <a:buFont typeface="Calibri"/>
              <a:buChar char="❑"/>
            </a:pPr>
            <a:r>
              <a:rPr lang="en-AU" sz="1600">
                <a:solidFill>
                  <a:schemeClr val="dk1"/>
                </a:solidFill>
                <a:latin typeface="Calibri"/>
                <a:ea typeface="Calibri"/>
                <a:cs typeface="Calibri"/>
                <a:sym typeface="Calibri"/>
              </a:rPr>
              <a:t>aged 16+</a:t>
            </a:r>
            <a:endParaRPr sz="1600">
              <a:solidFill>
                <a:schemeClr val="dk1"/>
              </a:solidFill>
              <a:latin typeface="Calibri"/>
              <a:ea typeface="Calibri"/>
              <a:cs typeface="Calibri"/>
              <a:sym typeface="Calibri"/>
            </a:endParaRPr>
          </a:p>
          <a:p>
            <a:pPr marL="1200150" marR="0" lvl="2" indent="-273050" algn="l" rtl="0">
              <a:spcBef>
                <a:spcPts val="0"/>
              </a:spcBef>
              <a:spcAft>
                <a:spcPts val="0"/>
              </a:spcAft>
              <a:buClr>
                <a:schemeClr val="dk1"/>
              </a:buClr>
              <a:buSzPts val="1600"/>
              <a:buFont typeface="Calibri"/>
              <a:buChar char="❑"/>
            </a:pPr>
            <a:r>
              <a:rPr lang="en-AU" sz="1600">
                <a:solidFill>
                  <a:schemeClr val="dk1"/>
                </a:solidFill>
                <a:latin typeface="Calibri"/>
                <a:ea typeface="Calibri"/>
                <a:cs typeface="Calibri"/>
                <a:sym typeface="Calibri"/>
              </a:rPr>
              <a:t>permanent or part-time</a:t>
            </a:r>
            <a:endParaRPr sz="1600">
              <a:solidFill>
                <a:schemeClr val="dk1"/>
              </a:solidFill>
              <a:latin typeface="Calibri"/>
              <a:ea typeface="Calibri"/>
              <a:cs typeface="Calibri"/>
              <a:sym typeface="Calibri"/>
            </a:endParaRPr>
          </a:p>
          <a:p>
            <a:pPr marL="1200150" marR="0" lvl="2" indent="-273050" algn="l" rtl="0">
              <a:spcBef>
                <a:spcPts val="0"/>
              </a:spcBef>
              <a:spcAft>
                <a:spcPts val="0"/>
              </a:spcAft>
              <a:buClr>
                <a:schemeClr val="dk1"/>
              </a:buClr>
              <a:buSzPts val="1600"/>
              <a:buFont typeface="Noto Sans Symbols"/>
              <a:buChar char="❑"/>
            </a:pPr>
            <a:r>
              <a:rPr lang="en-AU" sz="1600">
                <a:solidFill>
                  <a:schemeClr val="dk1"/>
                </a:solidFill>
                <a:latin typeface="Calibri"/>
                <a:ea typeface="Calibri"/>
                <a:cs typeface="Calibri"/>
                <a:sym typeface="Calibri"/>
              </a:rPr>
              <a:t>if casual must be long term - minimum 12 months (regular basis)</a:t>
            </a:r>
            <a:endParaRPr sz="1600">
              <a:solidFill>
                <a:schemeClr val="dk1"/>
              </a:solidFill>
              <a:latin typeface="Calibri"/>
              <a:ea typeface="Calibri"/>
              <a:cs typeface="Calibri"/>
              <a:sym typeface="Calibri"/>
            </a:endParaRPr>
          </a:p>
          <a:p>
            <a:pPr marL="1200150" marR="0" lvl="2" indent="-273050" algn="l" rtl="0">
              <a:spcBef>
                <a:spcPts val="0"/>
              </a:spcBef>
              <a:spcAft>
                <a:spcPts val="0"/>
              </a:spcAft>
              <a:buClr>
                <a:schemeClr val="dk1"/>
              </a:buClr>
              <a:buSzPts val="1600"/>
              <a:buFont typeface="Calibri"/>
              <a:buChar char="❑"/>
            </a:pPr>
            <a:r>
              <a:rPr lang="en-AU" sz="1600">
                <a:solidFill>
                  <a:schemeClr val="dk1"/>
                </a:solidFill>
                <a:latin typeface="Calibri"/>
                <a:ea typeface="Calibri"/>
                <a:cs typeface="Calibri"/>
                <a:sym typeface="Calibri"/>
              </a:rPr>
              <a:t>exclusions - paid parental leave (may be others I am not sure of)</a:t>
            </a:r>
            <a:endParaRPr sz="1600">
              <a:solidFill>
                <a:schemeClr val="dk1"/>
              </a:solidFill>
              <a:latin typeface="Calibri"/>
              <a:ea typeface="Calibri"/>
              <a:cs typeface="Calibri"/>
              <a:sym typeface="Calibri"/>
            </a:endParaRPr>
          </a:p>
          <a:p>
            <a:pPr marL="914400" marR="0" lvl="2" indent="0" algn="l" rtl="0">
              <a:spcBef>
                <a:spcPts val="0"/>
              </a:spcBef>
              <a:spcAft>
                <a:spcPts val="0"/>
              </a:spcAft>
              <a:buNone/>
            </a:pPr>
            <a:endParaRPr sz="800" b="0" i="0" u="none" strike="noStrike" cap="none">
              <a:solidFill>
                <a:schemeClr val="dk1"/>
              </a:solidFill>
              <a:latin typeface="Calibri"/>
              <a:ea typeface="Calibri"/>
              <a:cs typeface="Calibri"/>
              <a:sym typeface="Calibri"/>
            </a:endParaRPr>
          </a:p>
          <a:p>
            <a:pPr marL="914400" marR="0" lvl="2" indent="0" algn="l" rtl="0">
              <a:spcBef>
                <a:spcPts val="0"/>
              </a:spcBef>
              <a:spcAft>
                <a:spcPts val="0"/>
              </a:spcAft>
              <a:buNone/>
            </a:pPr>
            <a:r>
              <a:rPr lang="en-AU" sz="1800" b="1" i="0" u="none" strike="noStrike" cap="none">
                <a:solidFill>
                  <a:srgbClr val="FF0000"/>
                </a:solidFill>
                <a:latin typeface="Calibri"/>
                <a:ea typeface="Calibri"/>
                <a:cs typeface="Calibri"/>
                <a:sym typeface="Calibri"/>
              </a:rPr>
              <a:t>Harsh Tax penalties for Taxpayers who manipulate their affairs</a:t>
            </a:r>
            <a:endParaRPr/>
          </a:p>
        </p:txBody>
      </p:sp>
      <p:pic>
        <p:nvPicPr>
          <p:cNvPr id="418" name="Google Shape;418;p39" descr="A picture containing drawing&#10;&#10;Description automatically generated"/>
          <p:cNvPicPr preferRelativeResize="0"/>
          <p:nvPr/>
        </p:nvPicPr>
        <p:blipFill rotWithShape="1">
          <a:blip r:embed="rId5">
            <a:alphaModFix/>
          </a:blip>
          <a:srcRect/>
          <a:stretch/>
        </p:blipFill>
        <p:spPr>
          <a:xfrm>
            <a:off x="10011027" y="16983"/>
            <a:ext cx="1790715" cy="951205"/>
          </a:xfrm>
          <a:prstGeom prst="rect">
            <a:avLst/>
          </a:prstGeom>
          <a:noFill/>
          <a:ln>
            <a:noFill/>
          </a:ln>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423"/>
        <p:cNvGrpSpPr/>
        <p:nvPr/>
      </p:nvGrpSpPr>
      <p:grpSpPr>
        <a:xfrm>
          <a:off x="0" y="0"/>
          <a:ext cx="0" cy="0"/>
          <a:chOff x="0" y="0"/>
          <a:chExt cx="0" cy="0"/>
        </a:xfrm>
      </p:grpSpPr>
      <p:sp>
        <p:nvSpPr>
          <p:cNvPr id="424" name="Google Shape;424;p40"/>
          <p:cNvSpPr/>
          <p:nvPr/>
        </p:nvSpPr>
        <p:spPr>
          <a:xfrm>
            <a:off x="0" y="1095300"/>
            <a:ext cx="12192000" cy="57627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425" name="Google Shape;425;p40"/>
          <p:cNvSpPr txBox="1"/>
          <p:nvPr/>
        </p:nvSpPr>
        <p:spPr>
          <a:xfrm>
            <a:off x="12957767" y="7354509"/>
            <a:ext cx="647700" cy="157500"/>
          </a:xfrm>
          <a:prstGeom prst="rect">
            <a:avLst/>
          </a:prstGeom>
          <a:noFill/>
          <a:ln>
            <a:noFill/>
          </a:ln>
        </p:spPr>
        <p:txBody>
          <a:bodyPr spcFirstLastPara="1" wrap="square" lIns="121900" tIns="60950" rIns="121900" bIns="60950" anchor="ctr" anchorCtr="0">
            <a:noAutofit/>
          </a:bodyPr>
          <a:lstStyle/>
          <a:p>
            <a:pPr marL="0" marR="0" lvl="0" indent="0" algn="l" rtl="0">
              <a:spcBef>
                <a:spcPts val="0"/>
              </a:spcBef>
              <a:spcAft>
                <a:spcPts val="0"/>
              </a:spcAft>
              <a:buNone/>
            </a:pPr>
            <a:endParaRPr sz="2400">
              <a:solidFill>
                <a:srgbClr val="00A7E0"/>
              </a:solidFill>
              <a:latin typeface="Arial"/>
              <a:ea typeface="Arial"/>
              <a:cs typeface="Arial"/>
              <a:sym typeface="Arial"/>
            </a:endParaRPr>
          </a:p>
        </p:txBody>
      </p:sp>
      <p:pic>
        <p:nvPicPr>
          <p:cNvPr id="426" name="Google Shape;426;p40"/>
          <p:cNvPicPr preferRelativeResize="0"/>
          <p:nvPr/>
        </p:nvPicPr>
        <p:blipFill rotWithShape="1">
          <a:blip r:embed="rId3">
            <a:alphaModFix/>
          </a:blip>
          <a:srcRect/>
          <a:stretch/>
        </p:blipFill>
        <p:spPr>
          <a:xfrm>
            <a:off x="2588" y="-35136"/>
            <a:ext cx="2579246" cy="5924948"/>
          </a:xfrm>
          <a:prstGeom prst="rect">
            <a:avLst/>
          </a:prstGeom>
          <a:noFill/>
          <a:ln>
            <a:noFill/>
          </a:ln>
        </p:spPr>
      </p:pic>
      <p:pic>
        <p:nvPicPr>
          <p:cNvPr id="427" name="Google Shape;427;p40"/>
          <p:cNvPicPr preferRelativeResize="0">
            <a:picLocks noGrp="1"/>
          </p:cNvPicPr>
          <p:nvPr>
            <p:ph type="pic" idx="3"/>
          </p:nvPr>
        </p:nvPicPr>
        <p:blipFill rotWithShape="1">
          <a:blip r:embed="rId4">
            <a:alphaModFix/>
          </a:blip>
          <a:srcRect l="1248" r="1248"/>
          <a:stretch/>
        </p:blipFill>
        <p:spPr>
          <a:xfrm>
            <a:off x="2591" y="5740204"/>
            <a:ext cx="2659800" cy="1117800"/>
          </a:xfrm>
          <a:prstGeom prst="rect">
            <a:avLst/>
          </a:prstGeom>
          <a:solidFill>
            <a:schemeClr val="accent5"/>
          </a:solidFill>
          <a:ln>
            <a:noFill/>
          </a:ln>
        </p:spPr>
      </p:pic>
      <p:sp>
        <p:nvSpPr>
          <p:cNvPr id="428" name="Google Shape;428;p40"/>
          <p:cNvSpPr/>
          <p:nvPr/>
        </p:nvSpPr>
        <p:spPr>
          <a:xfrm>
            <a:off x="10905565" y="2675965"/>
            <a:ext cx="1286400" cy="4182000"/>
          </a:xfrm>
          <a:prstGeom prst="triangle">
            <a:avLst>
              <a:gd name="adj" fmla="val 99867"/>
            </a:avLst>
          </a:prstGeom>
          <a:solidFill>
            <a:srgbClr val="2E75B5"/>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429" name="Google Shape;429;p40"/>
          <p:cNvSpPr txBox="1"/>
          <p:nvPr/>
        </p:nvSpPr>
        <p:spPr>
          <a:xfrm>
            <a:off x="0" y="231300"/>
            <a:ext cx="12192000" cy="58470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AU" sz="3200" b="1">
                <a:solidFill>
                  <a:schemeClr val="accent1"/>
                </a:solidFill>
                <a:latin typeface="Calibri"/>
                <a:ea typeface="Calibri"/>
                <a:cs typeface="Calibri"/>
                <a:sym typeface="Calibri"/>
              </a:rPr>
              <a:t>Pathway 2 - self-employed</a:t>
            </a:r>
            <a:endParaRPr/>
          </a:p>
        </p:txBody>
      </p:sp>
      <p:sp>
        <p:nvSpPr>
          <p:cNvPr id="430" name="Google Shape;430;p40"/>
          <p:cNvSpPr txBox="1"/>
          <p:nvPr/>
        </p:nvSpPr>
        <p:spPr>
          <a:xfrm>
            <a:off x="2197825" y="1220850"/>
            <a:ext cx="9151200" cy="5525700"/>
          </a:xfrm>
          <a:prstGeom prst="rect">
            <a:avLst/>
          </a:prstGeom>
          <a:noFill/>
          <a:ln>
            <a:noFill/>
          </a:ln>
        </p:spPr>
        <p:txBody>
          <a:bodyPr spcFirstLastPara="1" wrap="square" lIns="91425" tIns="45700" rIns="91425" bIns="45700" anchor="t" anchorCtr="0">
            <a:noAutofit/>
          </a:bodyPr>
          <a:lstStyle/>
          <a:p>
            <a:pPr marL="914400" marR="0" lvl="2" indent="0" algn="l" rtl="0">
              <a:spcBef>
                <a:spcPts val="0"/>
              </a:spcBef>
              <a:spcAft>
                <a:spcPts val="0"/>
              </a:spcAft>
              <a:buNone/>
            </a:pPr>
            <a:r>
              <a:rPr lang="en-AU" sz="2400" b="1" u="sng">
                <a:latin typeface="Calibri"/>
                <a:ea typeface="Calibri"/>
                <a:cs typeface="Calibri"/>
                <a:sym typeface="Calibri"/>
              </a:rPr>
              <a:t>ENTITY TYPE					ELIGIBLE PERSON		</a:t>
            </a:r>
            <a:endParaRPr sz="2400" b="1" u="sng">
              <a:latin typeface="Calibri"/>
              <a:ea typeface="Calibri"/>
              <a:cs typeface="Calibri"/>
              <a:sym typeface="Calibri"/>
            </a:endParaRPr>
          </a:p>
          <a:p>
            <a:pPr marL="914400" marR="0" lvl="2" indent="0" algn="l" rtl="0">
              <a:spcBef>
                <a:spcPts val="0"/>
              </a:spcBef>
              <a:spcAft>
                <a:spcPts val="0"/>
              </a:spcAft>
              <a:buNone/>
            </a:pPr>
            <a:endParaRPr sz="2400" b="1">
              <a:solidFill>
                <a:schemeClr val="dk1"/>
              </a:solidFill>
              <a:latin typeface="Calibri"/>
              <a:ea typeface="Calibri"/>
              <a:cs typeface="Calibri"/>
              <a:sym typeface="Calibri"/>
            </a:endParaRPr>
          </a:p>
          <a:p>
            <a:pPr marL="914400" marR="0" lvl="2" indent="0" algn="l" rtl="0">
              <a:spcBef>
                <a:spcPts val="0"/>
              </a:spcBef>
              <a:spcAft>
                <a:spcPts val="0"/>
              </a:spcAft>
              <a:buNone/>
            </a:pPr>
            <a:r>
              <a:rPr lang="en-AU" sz="2400" b="1">
                <a:solidFill>
                  <a:schemeClr val="dk1"/>
                </a:solidFill>
                <a:latin typeface="Calibri"/>
                <a:ea typeface="Calibri"/>
                <a:cs typeface="Calibri"/>
                <a:sym typeface="Calibri"/>
              </a:rPr>
              <a:t>SOLE TRADER					OWNER/SOLETRADER</a:t>
            </a:r>
            <a:endParaRPr sz="2400" b="1">
              <a:solidFill>
                <a:schemeClr val="dk1"/>
              </a:solidFill>
              <a:latin typeface="Calibri"/>
              <a:ea typeface="Calibri"/>
              <a:cs typeface="Calibri"/>
              <a:sym typeface="Calibri"/>
            </a:endParaRPr>
          </a:p>
          <a:p>
            <a:pPr marL="914400" marR="0" lvl="2" indent="0" algn="l" rtl="0">
              <a:spcBef>
                <a:spcPts val="0"/>
              </a:spcBef>
              <a:spcAft>
                <a:spcPts val="0"/>
              </a:spcAft>
              <a:buNone/>
            </a:pPr>
            <a:endParaRPr sz="2400" b="1">
              <a:solidFill>
                <a:schemeClr val="dk1"/>
              </a:solidFill>
              <a:latin typeface="Calibri"/>
              <a:ea typeface="Calibri"/>
              <a:cs typeface="Calibri"/>
              <a:sym typeface="Calibri"/>
            </a:endParaRPr>
          </a:p>
          <a:p>
            <a:pPr marL="914400" marR="0" lvl="2" indent="0" algn="l" rtl="0">
              <a:spcBef>
                <a:spcPts val="0"/>
              </a:spcBef>
              <a:spcAft>
                <a:spcPts val="0"/>
              </a:spcAft>
              <a:buNone/>
            </a:pPr>
            <a:r>
              <a:rPr lang="en-AU" sz="2400" b="1">
                <a:solidFill>
                  <a:schemeClr val="dk1"/>
                </a:solidFill>
                <a:latin typeface="Calibri"/>
                <a:ea typeface="Calibri"/>
                <a:cs typeface="Calibri"/>
                <a:sym typeface="Calibri"/>
              </a:rPr>
              <a:t>PARTNERSHIP					ONE PARTNER ONLY</a:t>
            </a:r>
            <a:endParaRPr sz="2400" b="1">
              <a:solidFill>
                <a:schemeClr val="dk1"/>
              </a:solidFill>
              <a:latin typeface="Calibri"/>
              <a:ea typeface="Calibri"/>
              <a:cs typeface="Calibri"/>
              <a:sym typeface="Calibri"/>
            </a:endParaRPr>
          </a:p>
          <a:p>
            <a:pPr marL="914400" marR="0" lvl="2" indent="0" algn="l" rtl="0">
              <a:spcBef>
                <a:spcPts val="0"/>
              </a:spcBef>
              <a:spcAft>
                <a:spcPts val="0"/>
              </a:spcAft>
              <a:buNone/>
            </a:pPr>
            <a:endParaRPr sz="2400" b="1">
              <a:solidFill>
                <a:schemeClr val="dk1"/>
              </a:solidFill>
              <a:latin typeface="Calibri"/>
              <a:ea typeface="Calibri"/>
              <a:cs typeface="Calibri"/>
              <a:sym typeface="Calibri"/>
            </a:endParaRPr>
          </a:p>
          <a:p>
            <a:pPr marL="914400" marR="0" lvl="2" indent="0" algn="l" rtl="0">
              <a:spcBef>
                <a:spcPts val="0"/>
              </a:spcBef>
              <a:spcAft>
                <a:spcPts val="0"/>
              </a:spcAft>
              <a:buNone/>
            </a:pPr>
            <a:r>
              <a:rPr lang="en-AU" sz="2400" b="1">
                <a:solidFill>
                  <a:schemeClr val="dk1"/>
                </a:solidFill>
                <a:latin typeface="Calibri"/>
                <a:ea typeface="Calibri"/>
                <a:cs typeface="Calibri"/>
                <a:sym typeface="Calibri"/>
              </a:rPr>
              <a:t>TRUST							ONE BENEFICIARY</a:t>
            </a:r>
            <a:endParaRPr sz="2400" b="1">
              <a:solidFill>
                <a:schemeClr val="dk1"/>
              </a:solidFill>
              <a:latin typeface="Calibri"/>
              <a:ea typeface="Calibri"/>
              <a:cs typeface="Calibri"/>
              <a:sym typeface="Calibri"/>
            </a:endParaRPr>
          </a:p>
          <a:p>
            <a:pPr marL="914400" marR="0" lvl="2" indent="0" algn="l" rtl="0">
              <a:spcBef>
                <a:spcPts val="0"/>
              </a:spcBef>
              <a:spcAft>
                <a:spcPts val="0"/>
              </a:spcAft>
              <a:buNone/>
            </a:pPr>
            <a:endParaRPr sz="2400" b="1">
              <a:solidFill>
                <a:schemeClr val="dk1"/>
              </a:solidFill>
              <a:latin typeface="Calibri"/>
              <a:ea typeface="Calibri"/>
              <a:cs typeface="Calibri"/>
              <a:sym typeface="Calibri"/>
            </a:endParaRPr>
          </a:p>
          <a:p>
            <a:pPr marL="914400" marR="0" lvl="2" indent="0" algn="l" rtl="0">
              <a:spcBef>
                <a:spcPts val="0"/>
              </a:spcBef>
              <a:spcAft>
                <a:spcPts val="0"/>
              </a:spcAft>
              <a:buNone/>
            </a:pPr>
            <a:r>
              <a:rPr lang="en-AU" sz="2400" b="1">
                <a:solidFill>
                  <a:schemeClr val="dk1"/>
                </a:solidFill>
                <a:latin typeface="Calibri"/>
                <a:ea typeface="Calibri"/>
                <a:cs typeface="Calibri"/>
                <a:sym typeface="Calibri"/>
              </a:rPr>
              <a:t>COMPANY						ONE DIRECTOR OR SHAREHOLDER</a:t>
            </a:r>
            <a:endParaRPr sz="2400" b="1">
              <a:solidFill>
                <a:schemeClr val="dk1"/>
              </a:solidFill>
              <a:latin typeface="Calibri"/>
              <a:ea typeface="Calibri"/>
              <a:cs typeface="Calibri"/>
              <a:sym typeface="Calibri"/>
            </a:endParaRPr>
          </a:p>
          <a:p>
            <a:pPr marL="914400" marR="0" lvl="2" indent="0" algn="l" rtl="0">
              <a:spcBef>
                <a:spcPts val="0"/>
              </a:spcBef>
              <a:spcAft>
                <a:spcPts val="0"/>
              </a:spcAft>
              <a:buNone/>
            </a:pPr>
            <a:endParaRPr sz="2400" b="1">
              <a:solidFill>
                <a:schemeClr val="dk1"/>
              </a:solidFill>
              <a:latin typeface="Calibri"/>
              <a:ea typeface="Calibri"/>
              <a:cs typeface="Calibri"/>
              <a:sym typeface="Calibri"/>
            </a:endParaRPr>
          </a:p>
          <a:p>
            <a:pPr marL="914400" marR="0" lvl="2" indent="0" algn="l" rtl="0">
              <a:spcBef>
                <a:spcPts val="0"/>
              </a:spcBef>
              <a:spcAft>
                <a:spcPts val="0"/>
              </a:spcAft>
              <a:buNone/>
            </a:pPr>
            <a:r>
              <a:rPr lang="en-AU" sz="2400" b="1">
                <a:solidFill>
                  <a:schemeClr val="dk1"/>
                </a:solidFill>
                <a:latin typeface="Calibri"/>
                <a:ea typeface="Calibri"/>
                <a:cs typeface="Calibri"/>
                <a:sym typeface="Calibri"/>
              </a:rPr>
              <a:t>As you can see restricted to ONE person ONLY </a:t>
            </a:r>
            <a:endParaRPr sz="2400" b="1">
              <a:solidFill>
                <a:schemeClr val="dk1"/>
              </a:solidFill>
              <a:latin typeface="Calibri"/>
              <a:ea typeface="Calibri"/>
              <a:cs typeface="Calibri"/>
              <a:sym typeface="Calibri"/>
            </a:endParaRPr>
          </a:p>
          <a:p>
            <a:pPr marL="914400" marR="0" lvl="2" indent="0" algn="l" rtl="0">
              <a:spcBef>
                <a:spcPts val="0"/>
              </a:spcBef>
              <a:spcAft>
                <a:spcPts val="0"/>
              </a:spcAft>
              <a:buNone/>
            </a:pPr>
            <a:r>
              <a:rPr lang="en-AU" sz="2400" b="1">
                <a:solidFill>
                  <a:schemeClr val="dk1"/>
                </a:solidFill>
                <a:latin typeface="Calibri"/>
                <a:ea typeface="Calibri"/>
                <a:cs typeface="Calibri"/>
                <a:sym typeface="Calibri"/>
              </a:rPr>
              <a:t>Applies to non employed working owners</a:t>
            </a:r>
            <a:endParaRPr sz="2400" b="1">
              <a:solidFill>
                <a:schemeClr val="dk1"/>
              </a:solidFill>
              <a:latin typeface="Calibri"/>
              <a:ea typeface="Calibri"/>
              <a:cs typeface="Calibri"/>
              <a:sym typeface="Calibri"/>
            </a:endParaRPr>
          </a:p>
          <a:p>
            <a:pPr marL="914400" marR="0" lvl="2" indent="0" algn="l" rtl="0">
              <a:spcBef>
                <a:spcPts val="0"/>
              </a:spcBef>
              <a:spcAft>
                <a:spcPts val="0"/>
              </a:spcAft>
              <a:buNone/>
            </a:pPr>
            <a:r>
              <a:rPr lang="en-AU" sz="2400" b="1">
                <a:solidFill>
                  <a:schemeClr val="dk1"/>
                </a:solidFill>
                <a:latin typeface="Calibri"/>
                <a:ea typeface="Calibri"/>
                <a:cs typeface="Calibri"/>
                <a:sym typeface="Calibri"/>
              </a:rPr>
              <a:t>The business must nominate</a:t>
            </a:r>
            <a:endParaRPr sz="2400" b="1">
              <a:solidFill>
                <a:schemeClr val="dk1"/>
              </a:solidFill>
              <a:latin typeface="Calibri"/>
              <a:ea typeface="Calibri"/>
              <a:cs typeface="Calibri"/>
              <a:sym typeface="Calibri"/>
            </a:endParaRPr>
          </a:p>
          <a:p>
            <a:pPr marL="914400" marR="0" lvl="2" indent="0" algn="l" rtl="0">
              <a:spcBef>
                <a:spcPts val="0"/>
              </a:spcBef>
              <a:spcAft>
                <a:spcPts val="0"/>
              </a:spcAft>
              <a:buNone/>
            </a:pPr>
            <a:endParaRPr sz="2400" b="1">
              <a:solidFill>
                <a:schemeClr val="dk1"/>
              </a:solidFill>
              <a:latin typeface="Calibri"/>
              <a:ea typeface="Calibri"/>
              <a:cs typeface="Calibri"/>
              <a:sym typeface="Calibri"/>
            </a:endParaRPr>
          </a:p>
          <a:p>
            <a:pPr marL="914400" marR="0" lvl="2" indent="0" algn="l" rtl="0">
              <a:spcBef>
                <a:spcPts val="0"/>
              </a:spcBef>
              <a:spcAft>
                <a:spcPts val="0"/>
              </a:spcAft>
              <a:buNone/>
            </a:pPr>
            <a:endParaRPr sz="2400" b="1">
              <a:solidFill>
                <a:schemeClr val="dk1"/>
              </a:solidFill>
              <a:latin typeface="Calibri"/>
              <a:ea typeface="Calibri"/>
              <a:cs typeface="Calibri"/>
              <a:sym typeface="Calibri"/>
            </a:endParaRPr>
          </a:p>
          <a:p>
            <a:pPr marL="914400" marR="0" lvl="2" indent="0" algn="l" rtl="0">
              <a:spcBef>
                <a:spcPts val="0"/>
              </a:spcBef>
              <a:spcAft>
                <a:spcPts val="0"/>
              </a:spcAft>
              <a:buNone/>
            </a:pPr>
            <a:endParaRPr sz="2400" b="1">
              <a:solidFill>
                <a:schemeClr val="dk1"/>
              </a:solidFill>
              <a:latin typeface="Calibri"/>
              <a:ea typeface="Calibri"/>
              <a:cs typeface="Calibri"/>
              <a:sym typeface="Calibri"/>
            </a:endParaRPr>
          </a:p>
          <a:p>
            <a:pPr marL="914400" marR="0" lvl="2" indent="0" algn="l" rtl="0">
              <a:spcBef>
                <a:spcPts val="0"/>
              </a:spcBef>
              <a:spcAft>
                <a:spcPts val="0"/>
              </a:spcAft>
              <a:buNone/>
            </a:pPr>
            <a:endParaRPr sz="2400" b="1">
              <a:solidFill>
                <a:schemeClr val="dk1"/>
              </a:solidFill>
              <a:latin typeface="Calibri"/>
              <a:ea typeface="Calibri"/>
              <a:cs typeface="Calibri"/>
              <a:sym typeface="Calibri"/>
            </a:endParaRPr>
          </a:p>
          <a:p>
            <a:pPr marL="914400" marR="0" lvl="2" indent="0" algn="l" rtl="0">
              <a:spcBef>
                <a:spcPts val="0"/>
              </a:spcBef>
              <a:spcAft>
                <a:spcPts val="0"/>
              </a:spcAft>
              <a:buNone/>
            </a:pPr>
            <a:endParaRPr sz="2400" b="1">
              <a:solidFill>
                <a:schemeClr val="dk1"/>
              </a:solidFill>
              <a:latin typeface="Calibri"/>
              <a:ea typeface="Calibri"/>
              <a:cs typeface="Calibri"/>
              <a:sym typeface="Calibri"/>
            </a:endParaRPr>
          </a:p>
          <a:p>
            <a:pPr marL="914400" marR="0" lvl="2" indent="0" algn="l" rtl="0">
              <a:spcBef>
                <a:spcPts val="0"/>
              </a:spcBef>
              <a:spcAft>
                <a:spcPts val="0"/>
              </a:spcAft>
              <a:buNone/>
            </a:pPr>
            <a:endParaRPr sz="2400" b="1">
              <a:solidFill>
                <a:schemeClr val="dk1"/>
              </a:solidFill>
              <a:latin typeface="Calibri"/>
              <a:ea typeface="Calibri"/>
              <a:cs typeface="Calibri"/>
              <a:sym typeface="Calibri"/>
            </a:endParaRPr>
          </a:p>
          <a:p>
            <a:pPr marL="914400" marR="0" lvl="2" indent="0" algn="l" rtl="0">
              <a:spcBef>
                <a:spcPts val="0"/>
              </a:spcBef>
              <a:spcAft>
                <a:spcPts val="0"/>
              </a:spcAft>
              <a:buNone/>
            </a:pPr>
            <a:endParaRPr sz="2400" b="1">
              <a:solidFill>
                <a:schemeClr val="dk1"/>
              </a:solidFill>
              <a:latin typeface="Calibri"/>
              <a:ea typeface="Calibri"/>
              <a:cs typeface="Calibri"/>
              <a:sym typeface="Calibri"/>
            </a:endParaRPr>
          </a:p>
          <a:p>
            <a:pPr marL="914400" marR="0" lvl="2" indent="0" algn="l" rtl="0">
              <a:spcBef>
                <a:spcPts val="0"/>
              </a:spcBef>
              <a:spcAft>
                <a:spcPts val="0"/>
              </a:spcAft>
              <a:buNone/>
            </a:pPr>
            <a:endParaRPr sz="2400" b="1">
              <a:solidFill>
                <a:schemeClr val="dk1"/>
              </a:solidFill>
              <a:latin typeface="Calibri"/>
              <a:ea typeface="Calibri"/>
              <a:cs typeface="Calibri"/>
              <a:sym typeface="Calibri"/>
            </a:endParaRPr>
          </a:p>
          <a:p>
            <a:pPr marL="914400" marR="0" lvl="2" indent="0" algn="l" rtl="0">
              <a:spcBef>
                <a:spcPts val="0"/>
              </a:spcBef>
              <a:spcAft>
                <a:spcPts val="0"/>
              </a:spcAft>
              <a:buNone/>
            </a:pPr>
            <a:r>
              <a:rPr lang="en-AU" sz="1800" b="1" i="0" u="none" strike="noStrike" cap="none">
                <a:solidFill>
                  <a:srgbClr val="FF0000"/>
                </a:solidFill>
                <a:latin typeface="Calibri"/>
                <a:ea typeface="Calibri"/>
                <a:cs typeface="Calibri"/>
                <a:sym typeface="Calibri"/>
              </a:rPr>
              <a:t>Harsh Tax penalties for Taxpayers who manipulate their affairs</a:t>
            </a:r>
            <a:endParaRPr/>
          </a:p>
        </p:txBody>
      </p:sp>
      <p:pic>
        <p:nvPicPr>
          <p:cNvPr id="431" name="Google Shape;431;p40" descr="A picture containing drawing&#10;&#10;Description automatically generated"/>
          <p:cNvPicPr preferRelativeResize="0"/>
          <p:nvPr/>
        </p:nvPicPr>
        <p:blipFill rotWithShape="1">
          <a:blip r:embed="rId5">
            <a:alphaModFix/>
          </a:blip>
          <a:srcRect/>
          <a:stretch/>
        </p:blipFill>
        <p:spPr>
          <a:xfrm>
            <a:off x="10011027" y="16983"/>
            <a:ext cx="1790715" cy="951205"/>
          </a:xfrm>
          <a:prstGeom prst="rect">
            <a:avLst/>
          </a:prstGeom>
          <a:noFill/>
          <a:ln>
            <a:noFill/>
          </a:ln>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436"/>
        <p:cNvGrpSpPr/>
        <p:nvPr/>
      </p:nvGrpSpPr>
      <p:grpSpPr>
        <a:xfrm>
          <a:off x="0" y="0"/>
          <a:ext cx="0" cy="0"/>
          <a:chOff x="0" y="0"/>
          <a:chExt cx="0" cy="0"/>
        </a:xfrm>
      </p:grpSpPr>
      <p:sp>
        <p:nvSpPr>
          <p:cNvPr id="437" name="Google Shape;437;p41"/>
          <p:cNvSpPr/>
          <p:nvPr/>
        </p:nvSpPr>
        <p:spPr>
          <a:xfrm>
            <a:off x="0" y="1036100"/>
            <a:ext cx="12192000" cy="58218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438" name="Google Shape;438;p41"/>
          <p:cNvSpPr txBox="1"/>
          <p:nvPr/>
        </p:nvSpPr>
        <p:spPr>
          <a:xfrm>
            <a:off x="12957767" y="7354509"/>
            <a:ext cx="647733" cy="157537"/>
          </a:xfrm>
          <a:prstGeom prst="rect">
            <a:avLst/>
          </a:prstGeom>
          <a:noFill/>
          <a:ln>
            <a:noFill/>
          </a:ln>
        </p:spPr>
        <p:txBody>
          <a:bodyPr spcFirstLastPara="1" wrap="square" lIns="121900" tIns="60950" rIns="121900" bIns="60950" anchor="ctr" anchorCtr="0">
            <a:noAutofit/>
          </a:bodyPr>
          <a:lstStyle/>
          <a:p>
            <a:pPr marL="0" marR="0" lvl="0" indent="0" algn="l" rtl="0">
              <a:spcBef>
                <a:spcPts val="0"/>
              </a:spcBef>
              <a:spcAft>
                <a:spcPts val="0"/>
              </a:spcAft>
              <a:buNone/>
            </a:pPr>
            <a:endParaRPr sz="2400">
              <a:solidFill>
                <a:srgbClr val="00A7E0"/>
              </a:solidFill>
              <a:latin typeface="Arial"/>
              <a:ea typeface="Arial"/>
              <a:cs typeface="Arial"/>
              <a:sym typeface="Arial"/>
            </a:endParaRPr>
          </a:p>
        </p:txBody>
      </p:sp>
      <p:pic>
        <p:nvPicPr>
          <p:cNvPr id="439" name="Google Shape;439;p41"/>
          <p:cNvPicPr preferRelativeResize="0"/>
          <p:nvPr/>
        </p:nvPicPr>
        <p:blipFill rotWithShape="1">
          <a:blip r:embed="rId3">
            <a:alphaModFix/>
          </a:blip>
          <a:srcRect/>
          <a:stretch/>
        </p:blipFill>
        <p:spPr>
          <a:xfrm>
            <a:off x="2588" y="-35136"/>
            <a:ext cx="2579247" cy="5924948"/>
          </a:xfrm>
          <a:prstGeom prst="rect">
            <a:avLst/>
          </a:prstGeom>
          <a:noFill/>
          <a:ln>
            <a:noFill/>
          </a:ln>
        </p:spPr>
      </p:pic>
      <p:pic>
        <p:nvPicPr>
          <p:cNvPr id="440" name="Google Shape;440;p41"/>
          <p:cNvPicPr preferRelativeResize="0">
            <a:picLocks noGrp="1"/>
          </p:cNvPicPr>
          <p:nvPr>
            <p:ph type="pic" idx="3"/>
          </p:nvPr>
        </p:nvPicPr>
        <p:blipFill rotWithShape="1">
          <a:blip r:embed="rId4">
            <a:alphaModFix/>
          </a:blip>
          <a:srcRect l="1245" r="1246"/>
          <a:stretch/>
        </p:blipFill>
        <p:spPr>
          <a:xfrm>
            <a:off x="-37709" y="5222004"/>
            <a:ext cx="2659800" cy="1117800"/>
          </a:xfrm>
          <a:prstGeom prst="rect">
            <a:avLst/>
          </a:prstGeom>
          <a:solidFill>
            <a:schemeClr val="accent5"/>
          </a:solidFill>
          <a:ln>
            <a:noFill/>
          </a:ln>
        </p:spPr>
      </p:pic>
      <p:sp>
        <p:nvSpPr>
          <p:cNvPr id="441" name="Google Shape;441;p41"/>
          <p:cNvSpPr/>
          <p:nvPr/>
        </p:nvSpPr>
        <p:spPr>
          <a:xfrm>
            <a:off x="10905565" y="2675965"/>
            <a:ext cx="1286436" cy="4182035"/>
          </a:xfrm>
          <a:prstGeom prst="triangle">
            <a:avLst>
              <a:gd name="adj" fmla="val 99867"/>
            </a:avLst>
          </a:prstGeom>
          <a:solidFill>
            <a:srgbClr val="2E75B5"/>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442" name="Google Shape;442;p41"/>
          <p:cNvSpPr txBox="1"/>
          <p:nvPr/>
        </p:nvSpPr>
        <p:spPr>
          <a:xfrm>
            <a:off x="0" y="231302"/>
            <a:ext cx="12191999" cy="584775"/>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AU" sz="3200" b="1">
                <a:solidFill>
                  <a:schemeClr val="accent1"/>
                </a:solidFill>
                <a:latin typeface="Calibri"/>
                <a:ea typeface="Calibri"/>
                <a:cs typeface="Calibri"/>
                <a:sym typeface="Calibri"/>
              </a:rPr>
              <a:t>Jobkeeper to 27 September 2020</a:t>
            </a:r>
            <a:endParaRPr/>
          </a:p>
        </p:txBody>
      </p:sp>
      <p:sp>
        <p:nvSpPr>
          <p:cNvPr id="443" name="Google Shape;443;p41"/>
          <p:cNvSpPr txBox="1"/>
          <p:nvPr/>
        </p:nvSpPr>
        <p:spPr>
          <a:xfrm>
            <a:off x="2227548" y="1036093"/>
            <a:ext cx="9151200" cy="41859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AU" sz="2400" b="1">
                <a:solidFill>
                  <a:schemeClr val="dk1"/>
                </a:solidFill>
                <a:latin typeface="Calibri"/>
                <a:ea typeface="Calibri"/>
                <a:cs typeface="Calibri"/>
                <a:sym typeface="Calibri"/>
              </a:rPr>
              <a:t>Payment process</a:t>
            </a:r>
            <a:endParaRPr/>
          </a:p>
          <a:p>
            <a:pPr marL="0" marR="0" lvl="0" indent="0" algn="l" rtl="0">
              <a:spcBef>
                <a:spcPts val="0"/>
              </a:spcBef>
              <a:spcAft>
                <a:spcPts val="0"/>
              </a:spcAft>
              <a:buNone/>
            </a:pPr>
            <a:endParaRPr sz="800">
              <a:solidFill>
                <a:schemeClr val="dk1"/>
              </a:solidFill>
              <a:latin typeface="Calibri"/>
              <a:ea typeface="Calibri"/>
              <a:cs typeface="Calibri"/>
              <a:sym typeface="Calibri"/>
            </a:endParaRPr>
          </a:p>
          <a:p>
            <a:pPr marL="742950" marR="0" lvl="1" indent="-285750" algn="l" rtl="0">
              <a:spcBef>
                <a:spcPts val="0"/>
              </a:spcBef>
              <a:spcAft>
                <a:spcPts val="0"/>
              </a:spcAft>
              <a:buClr>
                <a:schemeClr val="dk1"/>
              </a:buClr>
              <a:buSzPts val="1800"/>
              <a:buFont typeface="Noto Sans Symbols"/>
              <a:buChar char="❑"/>
            </a:pPr>
            <a:r>
              <a:rPr lang="en-AU" sz="1800">
                <a:solidFill>
                  <a:schemeClr val="dk1"/>
                </a:solidFill>
                <a:latin typeface="Calibri"/>
                <a:ea typeface="Calibri"/>
                <a:cs typeface="Calibri"/>
                <a:sym typeface="Calibri"/>
              </a:rPr>
              <a:t>Government aware shortage of funds so grace given for late payments to employees in April - no latitude after this date if employees paid late</a:t>
            </a:r>
            <a:endParaRPr/>
          </a:p>
          <a:p>
            <a:pPr marL="742950" marR="0" lvl="1" indent="-285750" algn="l" rtl="0">
              <a:spcBef>
                <a:spcPts val="0"/>
              </a:spcBef>
              <a:spcAft>
                <a:spcPts val="0"/>
              </a:spcAft>
              <a:buClr>
                <a:schemeClr val="dk1"/>
              </a:buClr>
              <a:buSzPts val="1800"/>
              <a:buFont typeface="Noto Sans Symbols"/>
              <a:buChar char="❑"/>
            </a:pPr>
            <a:r>
              <a:rPr lang="en-AU" sz="1800">
                <a:solidFill>
                  <a:schemeClr val="dk1"/>
                </a:solidFill>
                <a:latin typeface="Calibri"/>
                <a:ea typeface="Calibri"/>
                <a:cs typeface="Calibri"/>
                <a:sym typeface="Calibri"/>
              </a:rPr>
              <a:t>Must register with the ATO by 26 April to start receiving money in early May</a:t>
            </a:r>
            <a:endParaRPr sz="1800">
              <a:solidFill>
                <a:schemeClr val="dk1"/>
              </a:solidFill>
              <a:latin typeface="Calibri"/>
              <a:ea typeface="Calibri"/>
              <a:cs typeface="Calibri"/>
              <a:sym typeface="Calibri"/>
            </a:endParaRPr>
          </a:p>
          <a:p>
            <a:pPr marL="742950" marR="0" lvl="1" indent="-285750" algn="l" rtl="0">
              <a:spcBef>
                <a:spcPts val="0"/>
              </a:spcBef>
              <a:spcAft>
                <a:spcPts val="0"/>
              </a:spcAft>
              <a:buClr>
                <a:schemeClr val="dk1"/>
              </a:buClr>
              <a:buSzPts val="1800"/>
              <a:buFont typeface="Calibri"/>
              <a:buChar char="❑"/>
            </a:pPr>
            <a:r>
              <a:rPr lang="en-AU" sz="1800">
                <a:solidFill>
                  <a:schemeClr val="dk1"/>
                </a:solidFill>
                <a:latin typeface="Calibri"/>
                <a:ea typeface="Calibri"/>
                <a:cs typeface="Calibri"/>
                <a:sym typeface="Calibri"/>
              </a:rPr>
              <a:t>ATO must pay within 14 days of the end of the calendar month</a:t>
            </a:r>
            <a:endParaRPr sz="1800">
              <a:solidFill>
                <a:schemeClr val="dk1"/>
              </a:solidFill>
              <a:latin typeface="Calibri"/>
              <a:ea typeface="Calibri"/>
              <a:cs typeface="Calibri"/>
              <a:sym typeface="Calibri"/>
            </a:endParaRPr>
          </a:p>
          <a:p>
            <a:pPr marL="742950" marR="0" lvl="1" indent="-285750" algn="l" rtl="0">
              <a:spcBef>
                <a:spcPts val="0"/>
              </a:spcBef>
              <a:spcAft>
                <a:spcPts val="0"/>
              </a:spcAft>
              <a:buClr>
                <a:schemeClr val="dk1"/>
              </a:buClr>
              <a:buSzPts val="1800"/>
              <a:buFont typeface="Noto Sans Symbols"/>
              <a:buChar char="❑"/>
            </a:pPr>
            <a:r>
              <a:rPr lang="en-AU" sz="1800">
                <a:solidFill>
                  <a:schemeClr val="dk1"/>
                </a:solidFill>
                <a:latin typeface="Calibri"/>
                <a:ea typeface="Calibri"/>
                <a:cs typeface="Calibri"/>
                <a:sym typeface="Calibri"/>
              </a:rPr>
              <a:t>The ATO cannot withhold payment and offset to your other tax debts</a:t>
            </a:r>
            <a:endParaRPr/>
          </a:p>
          <a:p>
            <a:pPr marL="742950" marR="0" lvl="1" indent="-285750" algn="l" rtl="0">
              <a:spcBef>
                <a:spcPts val="0"/>
              </a:spcBef>
              <a:spcAft>
                <a:spcPts val="0"/>
              </a:spcAft>
              <a:buClr>
                <a:schemeClr val="dk1"/>
              </a:buClr>
              <a:buSzPts val="1800"/>
              <a:buFont typeface="Noto Sans Symbols"/>
              <a:buChar char="❑"/>
            </a:pPr>
            <a:r>
              <a:rPr lang="en-AU" sz="1800">
                <a:solidFill>
                  <a:schemeClr val="dk1"/>
                </a:solidFill>
                <a:latin typeface="Calibri"/>
                <a:ea typeface="Calibri"/>
                <a:cs typeface="Calibri"/>
                <a:sym typeface="Calibri"/>
              </a:rPr>
              <a:t>Single Touch Payroll (STP) employers most likely paid very quickly</a:t>
            </a:r>
            <a:endParaRPr sz="1800" b="0" i="0" u="none" strike="noStrike" cap="none">
              <a:solidFill>
                <a:schemeClr val="dk1"/>
              </a:solidFill>
              <a:latin typeface="Calibri"/>
              <a:ea typeface="Calibri"/>
              <a:cs typeface="Calibri"/>
              <a:sym typeface="Calibri"/>
            </a:endParaRPr>
          </a:p>
          <a:p>
            <a:pPr marL="914400" marR="0" lvl="0" indent="0" algn="l" rtl="0">
              <a:spcBef>
                <a:spcPts val="0"/>
              </a:spcBef>
              <a:spcAft>
                <a:spcPts val="0"/>
              </a:spcAft>
              <a:buNone/>
            </a:pPr>
            <a:endParaRPr/>
          </a:p>
          <a:p>
            <a:pPr marL="457200" marR="0" lvl="1" indent="0" algn="l" rtl="0">
              <a:spcBef>
                <a:spcPts val="0"/>
              </a:spcBef>
              <a:spcAft>
                <a:spcPts val="0"/>
              </a:spcAft>
              <a:buNone/>
            </a:pPr>
            <a:endParaRPr sz="800" b="0" i="0" u="none" strike="noStrike" cap="none">
              <a:solidFill>
                <a:schemeClr val="dk1"/>
              </a:solidFill>
              <a:latin typeface="Calibri"/>
              <a:ea typeface="Calibri"/>
              <a:cs typeface="Calibri"/>
              <a:sym typeface="Calibri"/>
            </a:endParaRPr>
          </a:p>
          <a:p>
            <a:pPr marL="0" marR="0" lvl="0" indent="0" algn="l" rtl="0">
              <a:spcBef>
                <a:spcPts val="0"/>
              </a:spcBef>
              <a:spcAft>
                <a:spcPts val="0"/>
              </a:spcAft>
              <a:buNone/>
            </a:pPr>
            <a:r>
              <a:rPr lang="en-AU" sz="2400" b="1">
                <a:solidFill>
                  <a:schemeClr val="dk1"/>
                </a:solidFill>
                <a:latin typeface="Calibri"/>
                <a:ea typeface="Calibri"/>
                <a:cs typeface="Calibri"/>
                <a:sym typeface="Calibri"/>
              </a:rPr>
              <a:t>Superannuation a little unclear</a:t>
            </a:r>
            <a:endParaRPr/>
          </a:p>
          <a:p>
            <a:pPr marL="742950" marR="0" lvl="1" indent="-285750" algn="l" rtl="0">
              <a:spcBef>
                <a:spcPts val="0"/>
              </a:spcBef>
              <a:spcAft>
                <a:spcPts val="0"/>
              </a:spcAft>
              <a:buClr>
                <a:schemeClr val="dk1"/>
              </a:buClr>
              <a:buSzPts val="1800"/>
              <a:buFont typeface="Noto Sans Symbols"/>
              <a:buChar char="❑"/>
            </a:pPr>
            <a:r>
              <a:rPr lang="en-AU" sz="1800">
                <a:solidFill>
                  <a:schemeClr val="dk1"/>
                </a:solidFill>
                <a:latin typeface="Calibri"/>
                <a:ea typeface="Calibri"/>
                <a:cs typeface="Calibri"/>
                <a:sym typeface="Calibri"/>
              </a:rPr>
              <a:t>receiving $1500 f/n but no work then NO super</a:t>
            </a:r>
            <a:endParaRPr sz="1800" b="0" i="0" u="none" strike="noStrike" cap="none">
              <a:solidFill>
                <a:schemeClr val="dk1"/>
              </a:solidFill>
              <a:latin typeface="Calibri"/>
              <a:ea typeface="Calibri"/>
              <a:cs typeface="Calibri"/>
              <a:sym typeface="Calibri"/>
            </a:endParaRPr>
          </a:p>
          <a:p>
            <a:pPr marL="742950" marR="0" lvl="1" indent="-285750" algn="l" rtl="0">
              <a:spcBef>
                <a:spcPts val="0"/>
              </a:spcBef>
              <a:spcAft>
                <a:spcPts val="0"/>
              </a:spcAft>
              <a:buClr>
                <a:schemeClr val="dk1"/>
              </a:buClr>
              <a:buSzPts val="1800"/>
              <a:buFont typeface="Calibri"/>
              <a:buChar char="❑"/>
            </a:pPr>
            <a:r>
              <a:rPr lang="en-AU" sz="1800">
                <a:solidFill>
                  <a:schemeClr val="dk1"/>
                </a:solidFill>
                <a:latin typeface="Calibri"/>
                <a:ea typeface="Calibri"/>
                <a:cs typeface="Calibri"/>
                <a:sym typeface="Calibri"/>
              </a:rPr>
              <a:t>working and earning more than $1500f/n then YES super as normal</a:t>
            </a:r>
            <a:endParaRPr sz="1800">
              <a:solidFill>
                <a:schemeClr val="dk1"/>
              </a:solidFill>
              <a:latin typeface="Calibri"/>
              <a:ea typeface="Calibri"/>
              <a:cs typeface="Calibri"/>
              <a:sym typeface="Calibri"/>
            </a:endParaRPr>
          </a:p>
          <a:p>
            <a:pPr marL="742950" marR="0" lvl="1" indent="-285750" algn="l" rtl="0">
              <a:spcBef>
                <a:spcPts val="0"/>
              </a:spcBef>
              <a:spcAft>
                <a:spcPts val="0"/>
              </a:spcAft>
              <a:buClr>
                <a:schemeClr val="dk1"/>
              </a:buClr>
              <a:buSzPts val="1800"/>
              <a:buFont typeface="Noto Sans Symbols"/>
              <a:buChar char="❑"/>
            </a:pPr>
            <a:r>
              <a:rPr lang="en-AU" sz="1800">
                <a:solidFill>
                  <a:schemeClr val="dk1"/>
                </a:solidFill>
                <a:latin typeface="Calibri"/>
                <a:ea typeface="Calibri"/>
                <a:cs typeface="Calibri"/>
                <a:sym typeface="Calibri"/>
              </a:rPr>
              <a:t>Unclear if working say 600 per f/n - I believe super on the 600 but nothing else</a:t>
            </a:r>
            <a:endParaRPr/>
          </a:p>
          <a:p>
            <a:pPr marL="742950" marR="0" lvl="1" indent="-285750" algn="l" rtl="0">
              <a:spcBef>
                <a:spcPts val="0"/>
              </a:spcBef>
              <a:spcAft>
                <a:spcPts val="0"/>
              </a:spcAft>
              <a:buClr>
                <a:schemeClr val="dk1"/>
              </a:buClr>
              <a:buSzPts val="1800"/>
              <a:buFont typeface="Noto Sans Symbols"/>
              <a:buChar char="❑"/>
            </a:pPr>
            <a:r>
              <a:rPr lang="en-AU" sz="1800">
                <a:solidFill>
                  <a:schemeClr val="dk1"/>
                </a:solidFill>
                <a:latin typeface="Calibri"/>
                <a:ea typeface="Calibri"/>
                <a:cs typeface="Calibri"/>
                <a:sym typeface="Calibri"/>
              </a:rPr>
              <a:t>Others believe NO SUPER obligation</a:t>
            </a:r>
            <a:endParaRPr/>
          </a:p>
        </p:txBody>
      </p:sp>
      <p:pic>
        <p:nvPicPr>
          <p:cNvPr id="444" name="Google Shape;444;p41" descr="A picture containing drawing&#10;&#10;Description automatically generated"/>
          <p:cNvPicPr preferRelativeResize="0"/>
          <p:nvPr/>
        </p:nvPicPr>
        <p:blipFill rotWithShape="1">
          <a:blip r:embed="rId5">
            <a:alphaModFix/>
          </a:blip>
          <a:srcRect/>
          <a:stretch/>
        </p:blipFill>
        <p:spPr>
          <a:xfrm>
            <a:off x="10011027" y="16983"/>
            <a:ext cx="1790715" cy="951205"/>
          </a:xfrm>
          <a:prstGeom prst="rect">
            <a:avLst/>
          </a:prstGeom>
          <a:noFill/>
          <a:ln>
            <a:noFill/>
          </a:ln>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449"/>
        <p:cNvGrpSpPr/>
        <p:nvPr/>
      </p:nvGrpSpPr>
      <p:grpSpPr>
        <a:xfrm>
          <a:off x="0" y="0"/>
          <a:ext cx="0" cy="0"/>
          <a:chOff x="0" y="0"/>
          <a:chExt cx="0" cy="0"/>
        </a:xfrm>
      </p:grpSpPr>
      <p:sp>
        <p:nvSpPr>
          <p:cNvPr id="450" name="Google Shape;450;p42"/>
          <p:cNvSpPr/>
          <p:nvPr/>
        </p:nvSpPr>
        <p:spPr>
          <a:xfrm>
            <a:off x="-2600" y="1292650"/>
            <a:ext cx="12192000" cy="55989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451" name="Google Shape;451;p42"/>
          <p:cNvSpPr txBox="1"/>
          <p:nvPr/>
        </p:nvSpPr>
        <p:spPr>
          <a:xfrm>
            <a:off x="12957767" y="7354509"/>
            <a:ext cx="647733" cy="157537"/>
          </a:xfrm>
          <a:prstGeom prst="rect">
            <a:avLst/>
          </a:prstGeom>
          <a:noFill/>
          <a:ln>
            <a:noFill/>
          </a:ln>
        </p:spPr>
        <p:txBody>
          <a:bodyPr spcFirstLastPara="1" wrap="square" lIns="121900" tIns="60950" rIns="121900" bIns="60950" anchor="ctr" anchorCtr="0">
            <a:noAutofit/>
          </a:bodyPr>
          <a:lstStyle/>
          <a:p>
            <a:pPr marL="0" marR="0" lvl="0" indent="0" algn="l" rtl="0">
              <a:spcBef>
                <a:spcPts val="0"/>
              </a:spcBef>
              <a:spcAft>
                <a:spcPts val="0"/>
              </a:spcAft>
              <a:buNone/>
            </a:pPr>
            <a:endParaRPr sz="2400">
              <a:solidFill>
                <a:srgbClr val="00A7E0"/>
              </a:solidFill>
              <a:latin typeface="Arial"/>
              <a:ea typeface="Arial"/>
              <a:cs typeface="Arial"/>
              <a:sym typeface="Arial"/>
            </a:endParaRPr>
          </a:p>
        </p:txBody>
      </p:sp>
      <p:pic>
        <p:nvPicPr>
          <p:cNvPr id="452" name="Google Shape;452;p42"/>
          <p:cNvPicPr preferRelativeResize="0"/>
          <p:nvPr/>
        </p:nvPicPr>
        <p:blipFill rotWithShape="1">
          <a:blip r:embed="rId3">
            <a:alphaModFix/>
          </a:blip>
          <a:srcRect/>
          <a:stretch/>
        </p:blipFill>
        <p:spPr>
          <a:xfrm>
            <a:off x="-2607" y="-10"/>
            <a:ext cx="2579246" cy="5924948"/>
          </a:xfrm>
          <a:prstGeom prst="rect">
            <a:avLst/>
          </a:prstGeom>
          <a:noFill/>
          <a:ln>
            <a:noFill/>
          </a:ln>
        </p:spPr>
      </p:pic>
      <p:pic>
        <p:nvPicPr>
          <p:cNvPr id="453" name="Google Shape;453;p42"/>
          <p:cNvPicPr preferRelativeResize="0">
            <a:picLocks noGrp="1"/>
          </p:cNvPicPr>
          <p:nvPr>
            <p:ph type="pic" idx="3"/>
          </p:nvPr>
        </p:nvPicPr>
        <p:blipFill rotWithShape="1">
          <a:blip r:embed="rId4">
            <a:alphaModFix/>
          </a:blip>
          <a:srcRect l="1245" r="1246"/>
          <a:stretch/>
        </p:blipFill>
        <p:spPr>
          <a:xfrm>
            <a:off x="2" y="5711096"/>
            <a:ext cx="2729100" cy="1146900"/>
          </a:xfrm>
          <a:prstGeom prst="rect">
            <a:avLst/>
          </a:prstGeom>
          <a:solidFill>
            <a:schemeClr val="accent5"/>
          </a:solidFill>
          <a:ln>
            <a:noFill/>
          </a:ln>
        </p:spPr>
      </p:pic>
      <p:sp>
        <p:nvSpPr>
          <p:cNvPr id="454" name="Google Shape;454;p42"/>
          <p:cNvSpPr/>
          <p:nvPr/>
        </p:nvSpPr>
        <p:spPr>
          <a:xfrm>
            <a:off x="10905565" y="2675965"/>
            <a:ext cx="1286436" cy="4182035"/>
          </a:xfrm>
          <a:prstGeom prst="triangle">
            <a:avLst>
              <a:gd name="adj" fmla="val 99867"/>
            </a:avLst>
          </a:prstGeom>
          <a:solidFill>
            <a:srgbClr val="2E75B5"/>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455" name="Google Shape;455;p42"/>
          <p:cNvSpPr txBox="1"/>
          <p:nvPr/>
        </p:nvSpPr>
        <p:spPr>
          <a:xfrm>
            <a:off x="-2601" y="1771800"/>
            <a:ext cx="11778600" cy="46170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AU" sz="2400" b="1">
                <a:solidFill>
                  <a:srgbClr val="0000FF"/>
                </a:solidFill>
                <a:latin typeface="Calibri"/>
                <a:ea typeface="Calibri"/>
                <a:cs typeface="Calibri"/>
                <a:sym typeface="Calibri"/>
              </a:rPr>
              <a:t>Q &amp; A Session</a:t>
            </a:r>
            <a:endParaRPr b="1">
              <a:solidFill>
                <a:srgbClr val="0000FF"/>
              </a:solidFill>
            </a:endParaRPr>
          </a:p>
        </p:txBody>
      </p:sp>
      <p:pic>
        <p:nvPicPr>
          <p:cNvPr id="456" name="Google Shape;456;p42" descr="A picture containing drawing&#10;&#10;Description automatically generated"/>
          <p:cNvPicPr preferRelativeResize="0"/>
          <p:nvPr/>
        </p:nvPicPr>
        <p:blipFill rotWithShape="1">
          <a:blip r:embed="rId5">
            <a:alphaModFix/>
          </a:blip>
          <a:srcRect/>
          <a:stretch/>
        </p:blipFill>
        <p:spPr>
          <a:xfrm>
            <a:off x="9642589" y="16983"/>
            <a:ext cx="2159154" cy="1146915"/>
          </a:xfrm>
          <a:prstGeom prst="rect">
            <a:avLst/>
          </a:prstGeom>
          <a:noFill/>
          <a:ln>
            <a:noFill/>
          </a:ln>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461"/>
        <p:cNvGrpSpPr/>
        <p:nvPr/>
      </p:nvGrpSpPr>
      <p:grpSpPr>
        <a:xfrm>
          <a:off x="0" y="0"/>
          <a:ext cx="0" cy="0"/>
          <a:chOff x="0" y="0"/>
          <a:chExt cx="0" cy="0"/>
        </a:xfrm>
      </p:grpSpPr>
      <p:sp>
        <p:nvSpPr>
          <p:cNvPr id="462" name="Google Shape;462;p43"/>
          <p:cNvSpPr/>
          <p:nvPr/>
        </p:nvSpPr>
        <p:spPr>
          <a:xfrm>
            <a:off x="-64743" y="1197464"/>
            <a:ext cx="12192000" cy="5694102"/>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463" name="Google Shape;463;p43"/>
          <p:cNvSpPr txBox="1"/>
          <p:nvPr/>
        </p:nvSpPr>
        <p:spPr>
          <a:xfrm>
            <a:off x="12957767" y="7354509"/>
            <a:ext cx="647733" cy="157537"/>
          </a:xfrm>
          <a:prstGeom prst="rect">
            <a:avLst/>
          </a:prstGeom>
          <a:noFill/>
          <a:ln>
            <a:noFill/>
          </a:ln>
        </p:spPr>
        <p:txBody>
          <a:bodyPr spcFirstLastPara="1" wrap="square" lIns="121900" tIns="60950" rIns="121900" bIns="60950" anchor="ctr" anchorCtr="0">
            <a:noAutofit/>
          </a:bodyPr>
          <a:lstStyle/>
          <a:p>
            <a:pPr marL="0" marR="0" lvl="0" indent="0" algn="l" rtl="0">
              <a:spcBef>
                <a:spcPts val="0"/>
              </a:spcBef>
              <a:spcAft>
                <a:spcPts val="0"/>
              </a:spcAft>
              <a:buNone/>
            </a:pPr>
            <a:endParaRPr sz="2400">
              <a:solidFill>
                <a:srgbClr val="00A7E0"/>
              </a:solidFill>
              <a:latin typeface="Arial"/>
              <a:ea typeface="Arial"/>
              <a:cs typeface="Arial"/>
              <a:sym typeface="Arial"/>
            </a:endParaRPr>
          </a:p>
        </p:txBody>
      </p:sp>
      <p:pic>
        <p:nvPicPr>
          <p:cNvPr id="464" name="Google Shape;464;p43"/>
          <p:cNvPicPr preferRelativeResize="0"/>
          <p:nvPr/>
        </p:nvPicPr>
        <p:blipFill rotWithShape="1">
          <a:blip r:embed="rId3">
            <a:alphaModFix/>
          </a:blip>
          <a:srcRect/>
          <a:stretch/>
        </p:blipFill>
        <p:spPr>
          <a:xfrm>
            <a:off x="-64743" y="-35135"/>
            <a:ext cx="2579247" cy="5924948"/>
          </a:xfrm>
          <a:prstGeom prst="rect">
            <a:avLst/>
          </a:prstGeom>
          <a:noFill/>
          <a:ln>
            <a:noFill/>
          </a:ln>
        </p:spPr>
      </p:pic>
      <p:pic>
        <p:nvPicPr>
          <p:cNvPr id="465" name="Google Shape;465;p43"/>
          <p:cNvPicPr preferRelativeResize="0">
            <a:picLocks noGrp="1"/>
          </p:cNvPicPr>
          <p:nvPr>
            <p:ph type="pic" idx="3"/>
          </p:nvPr>
        </p:nvPicPr>
        <p:blipFill rotWithShape="1">
          <a:blip r:embed="rId4">
            <a:alphaModFix/>
          </a:blip>
          <a:srcRect l="1245" r="1246"/>
          <a:stretch/>
        </p:blipFill>
        <p:spPr>
          <a:xfrm>
            <a:off x="-64759" y="5994231"/>
            <a:ext cx="2135100" cy="897300"/>
          </a:xfrm>
          <a:prstGeom prst="rect">
            <a:avLst/>
          </a:prstGeom>
          <a:solidFill>
            <a:schemeClr val="accent5"/>
          </a:solidFill>
          <a:ln>
            <a:noFill/>
          </a:ln>
        </p:spPr>
      </p:pic>
      <p:sp>
        <p:nvSpPr>
          <p:cNvPr id="466" name="Google Shape;466;p43"/>
          <p:cNvSpPr/>
          <p:nvPr/>
        </p:nvSpPr>
        <p:spPr>
          <a:xfrm>
            <a:off x="10905565" y="2675965"/>
            <a:ext cx="1286436" cy="4182035"/>
          </a:xfrm>
          <a:prstGeom prst="triangle">
            <a:avLst>
              <a:gd name="adj" fmla="val 99867"/>
            </a:avLst>
          </a:prstGeom>
          <a:solidFill>
            <a:srgbClr val="2E75B5"/>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467" name="Google Shape;467;p43"/>
          <p:cNvSpPr txBox="1"/>
          <p:nvPr/>
        </p:nvSpPr>
        <p:spPr>
          <a:xfrm>
            <a:off x="64742" y="257999"/>
            <a:ext cx="12124669" cy="646331"/>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AU" sz="3600" b="1">
                <a:solidFill>
                  <a:schemeClr val="accent1"/>
                </a:solidFill>
                <a:latin typeface="Calibri"/>
                <a:ea typeface="Calibri"/>
                <a:cs typeface="Calibri"/>
                <a:sym typeface="Calibri"/>
              </a:rPr>
              <a:t>How Can We Help</a:t>
            </a:r>
            <a:endParaRPr/>
          </a:p>
        </p:txBody>
      </p:sp>
      <p:pic>
        <p:nvPicPr>
          <p:cNvPr id="468" name="Google Shape;468;p43" descr="A picture containing drawing&#10;&#10;Description automatically generated"/>
          <p:cNvPicPr preferRelativeResize="0"/>
          <p:nvPr/>
        </p:nvPicPr>
        <p:blipFill rotWithShape="1">
          <a:blip r:embed="rId5">
            <a:alphaModFix/>
          </a:blip>
          <a:srcRect/>
          <a:stretch/>
        </p:blipFill>
        <p:spPr>
          <a:xfrm>
            <a:off x="3704353" y="2454268"/>
            <a:ext cx="4054850" cy="2153900"/>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18"/>
        <p:cNvGrpSpPr/>
        <p:nvPr/>
      </p:nvGrpSpPr>
      <p:grpSpPr>
        <a:xfrm>
          <a:off x="0" y="0"/>
          <a:ext cx="0" cy="0"/>
          <a:chOff x="0" y="0"/>
          <a:chExt cx="0" cy="0"/>
        </a:xfrm>
      </p:grpSpPr>
      <p:sp>
        <p:nvSpPr>
          <p:cNvPr id="119" name="Google Shape;119;p17"/>
          <p:cNvSpPr/>
          <p:nvPr/>
        </p:nvSpPr>
        <p:spPr>
          <a:xfrm>
            <a:off x="9" y="1163898"/>
            <a:ext cx="12192000" cy="5694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20" name="Google Shape;120;p17"/>
          <p:cNvSpPr txBox="1"/>
          <p:nvPr/>
        </p:nvSpPr>
        <p:spPr>
          <a:xfrm>
            <a:off x="12957767" y="7354509"/>
            <a:ext cx="647733" cy="157537"/>
          </a:xfrm>
          <a:prstGeom prst="rect">
            <a:avLst/>
          </a:prstGeom>
          <a:noFill/>
          <a:ln>
            <a:noFill/>
          </a:ln>
        </p:spPr>
        <p:txBody>
          <a:bodyPr spcFirstLastPara="1" wrap="square" lIns="121900" tIns="60950" rIns="121900" bIns="60950" anchor="ctr" anchorCtr="0">
            <a:noAutofit/>
          </a:bodyPr>
          <a:lstStyle/>
          <a:p>
            <a:pPr marL="0" marR="0" lvl="0" indent="0" algn="l" rtl="0">
              <a:spcBef>
                <a:spcPts val="0"/>
              </a:spcBef>
              <a:spcAft>
                <a:spcPts val="0"/>
              </a:spcAft>
              <a:buNone/>
            </a:pPr>
            <a:endParaRPr sz="2400">
              <a:solidFill>
                <a:srgbClr val="00A7E0"/>
              </a:solidFill>
              <a:latin typeface="Arial"/>
              <a:ea typeface="Arial"/>
              <a:cs typeface="Arial"/>
              <a:sym typeface="Arial"/>
            </a:endParaRPr>
          </a:p>
        </p:txBody>
      </p:sp>
      <p:pic>
        <p:nvPicPr>
          <p:cNvPr id="121" name="Google Shape;121;p17"/>
          <p:cNvPicPr preferRelativeResize="0"/>
          <p:nvPr/>
        </p:nvPicPr>
        <p:blipFill rotWithShape="1">
          <a:blip r:embed="rId3">
            <a:alphaModFix/>
          </a:blip>
          <a:srcRect/>
          <a:stretch/>
        </p:blipFill>
        <p:spPr>
          <a:xfrm>
            <a:off x="2588" y="-35136"/>
            <a:ext cx="2579247" cy="5924948"/>
          </a:xfrm>
          <a:prstGeom prst="rect">
            <a:avLst/>
          </a:prstGeom>
          <a:noFill/>
          <a:ln>
            <a:noFill/>
          </a:ln>
        </p:spPr>
      </p:pic>
      <p:pic>
        <p:nvPicPr>
          <p:cNvPr id="122" name="Google Shape;122;p17"/>
          <p:cNvPicPr preferRelativeResize="0">
            <a:picLocks noGrp="1"/>
          </p:cNvPicPr>
          <p:nvPr>
            <p:ph type="pic" idx="3"/>
          </p:nvPr>
        </p:nvPicPr>
        <p:blipFill rotWithShape="1">
          <a:blip r:embed="rId4">
            <a:alphaModFix/>
          </a:blip>
          <a:srcRect l="1245" r="1246"/>
          <a:stretch/>
        </p:blipFill>
        <p:spPr>
          <a:xfrm>
            <a:off x="9" y="5763976"/>
            <a:ext cx="2244000" cy="1094100"/>
          </a:xfrm>
          <a:prstGeom prst="rect">
            <a:avLst/>
          </a:prstGeom>
          <a:solidFill>
            <a:schemeClr val="accent5"/>
          </a:solidFill>
          <a:ln>
            <a:noFill/>
          </a:ln>
        </p:spPr>
      </p:pic>
      <p:sp>
        <p:nvSpPr>
          <p:cNvPr id="123" name="Google Shape;123;p17"/>
          <p:cNvSpPr/>
          <p:nvPr/>
        </p:nvSpPr>
        <p:spPr>
          <a:xfrm>
            <a:off x="10905565" y="2675965"/>
            <a:ext cx="1286436" cy="4182035"/>
          </a:xfrm>
          <a:prstGeom prst="triangle">
            <a:avLst>
              <a:gd name="adj" fmla="val 99867"/>
            </a:avLst>
          </a:prstGeom>
          <a:solidFill>
            <a:srgbClr val="2E75B5"/>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24" name="Google Shape;124;p17"/>
          <p:cNvSpPr txBox="1"/>
          <p:nvPr/>
        </p:nvSpPr>
        <p:spPr>
          <a:xfrm>
            <a:off x="3963209" y="254913"/>
            <a:ext cx="4045812" cy="707886"/>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AU" sz="4000" b="1">
                <a:solidFill>
                  <a:schemeClr val="accent1"/>
                </a:solidFill>
                <a:latin typeface="Calibri"/>
                <a:ea typeface="Calibri"/>
                <a:cs typeface="Calibri"/>
                <a:sym typeface="Calibri"/>
              </a:rPr>
              <a:t>Welcome from</a:t>
            </a:r>
            <a:endParaRPr/>
          </a:p>
        </p:txBody>
      </p:sp>
      <p:sp>
        <p:nvSpPr>
          <p:cNvPr id="125" name="Google Shape;125;p17"/>
          <p:cNvSpPr txBox="1"/>
          <p:nvPr/>
        </p:nvSpPr>
        <p:spPr>
          <a:xfrm>
            <a:off x="2337678" y="1411396"/>
            <a:ext cx="8896172" cy="3877985"/>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AU" sz="1400" b="1">
                <a:solidFill>
                  <a:schemeClr val="dk1"/>
                </a:solidFill>
                <a:latin typeface="Calibri"/>
                <a:ea typeface="Calibri"/>
                <a:cs typeface="Calibri"/>
                <a:sym typeface="Calibri"/>
              </a:rPr>
              <a:t>Daniel Fisher -</a:t>
            </a:r>
            <a:r>
              <a:rPr lang="en-AU" sz="1400">
                <a:solidFill>
                  <a:schemeClr val="dk1"/>
                </a:solidFill>
                <a:latin typeface="Calibri"/>
                <a:ea typeface="Calibri"/>
                <a:cs typeface="Calibri"/>
                <a:sym typeface="Calibri"/>
              </a:rPr>
              <a:t> B. Commerce, M. Finance</a:t>
            </a:r>
            <a:endParaRPr sz="1400" b="1">
              <a:solidFill>
                <a:schemeClr val="dk1"/>
              </a:solidFill>
              <a:latin typeface="Calibri"/>
              <a:ea typeface="Calibri"/>
              <a:cs typeface="Calibri"/>
              <a:sym typeface="Calibri"/>
            </a:endParaRPr>
          </a:p>
          <a:p>
            <a:pPr marL="0" marR="0" lvl="0" indent="0" algn="l" rtl="0">
              <a:spcBef>
                <a:spcPts val="0"/>
              </a:spcBef>
              <a:spcAft>
                <a:spcPts val="0"/>
              </a:spcAft>
              <a:buNone/>
            </a:pPr>
            <a:r>
              <a:rPr lang="en-AU" sz="1400">
                <a:solidFill>
                  <a:schemeClr val="dk1"/>
                </a:solidFill>
                <a:latin typeface="Calibri"/>
                <a:ea typeface="Calibri"/>
                <a:cs typeface="Calibri"/>
                <a:sym typeface="Calibri"/>
              </a:rPr>
              <a:t>Daniel has experience in finance and management, having worked with a variety of small businesses and in Government, notably at the Department of Defense. Daniel's core business strengths are in management, financial analysis and modeling budgeting, business planning and whole business strategy.</a:t>
            </a:r>
            <a:endParaRPr/>
          </a:p>
          <a:p>
            <a:pPr marL="0" marR="0" lvl="0" indent="0" algn="l" rtl="0">
              <a:spcBef>
                <a:spcPts val="0"/>
              </a:spcBef>
              <a:spcAft>
                <a:spcPts val="0"/>
              </a:spcAft>
              <a:buNone/>
            </a:pPr>
            <a:r>
              <a:rPr lang="en-AU" sz="1400" b="1">
                <a:solidFill>
                  <a:srgbClr val="0070C0"/>
                </a:solidFill>
                <a:latin typeface="Calibri"/>
                <a:ea typeface="Calibri"/>
                <a:cs typeface="Calibri"/>
                <a:sym typeface="Calibri"/>
              </a:rPr>
              <a:t>Financial Modelling – Business Modelling – Forensic Business Strategy</a:t>
            </a:r>
            <a:endParaRPr sz="1400" b="1">
              <a:solidFill>
                <a:srgbClr val="0070C0"/>
              </a:solidFill>
              <a:latin typeface="Calibri"/>
              <a:ea typeface="Calibri"/>
              <a:cs typeface="Calibri"/>
              <a:sym typeface="Calibri"/>
            </a:endParaRPr>
          </a:p>
          <a:p>
            <a:pPr marL="0" marR="0" lvl="0" indent="0" algn="l" rtl="0">
              <a:spcBef>
                <a:spcPts val="0"/>
              </a:spcBef>
              <a:spcAft>
                <a:spcPts val="0"/>
              </a:spcAft>
              <a:buNone/>
            </a:pPr>
            <a:endParaRPr sz="1200" b="1">
              <a:solidFill>
                <a:schemeClr val="dk1"/>
              </a:solidFill>
              <a:latin typeface="Calibri"/>
              <a:ea typeface="Calibri"/>
              <a:cs typeface="Calibri"/>
              <a:sym typeface="Calibri"/>
            </a:endParaRPr>
          </a:p>
          <a:p>
            <a:pPr marL="0" marR="0" lvl="0" indent="0" algn="l" rtl="0">
              <a:spcBef>
                <a:spcPts val="0"/>
              </a:spcBef>
              <a:spcAft>
                <a:spcPts val="0"/>
              </a:spcAft>
              <a:buNone/>
            </a:pPr>
            <a:r>
              <a:rPr lang="en-AU" sz="1400" b="1">
                <a:solidFill>
                  <a:schemeClr val="dk1"/>
                </a:solidFill>
                <a:latin typeface="Calibri"/>
                <a:ea typeface="Calibri"/>
                <a:cs typeface="Calibri"/>
                <a:sym typeface="Calibri"/>
              </a:rPr>
              <a:t>Mark Oosterveen - </a:t>
            </a:r>
            <a:r>
              <a:rPr lang="en-AU" sz="1400">
                <a:solidFill>
                  <a:schemeClr val="dk1"/>
                </a:solidFill>
                <a:latin typeface="Calibri"/>
                <a:ea typeface="Calibri"/>
                <a:cs typeface="Calibri"/>
                <a:sym typeface="Calibri"/>
              </a:rPr>
              <a:t>B.Business (Ag Commerce)</a:t>
            </a:r>
            <a:endParaRPr/>
          </a:p>
          <a:p>
            <a:pPr marL="0" marR="0" lvl="0" indent="0" algn="l" rtl="0">
              <a:spcBef>
                <a:spcPts val="0"/>
              </a:spcBef>
              <a:spcAft>
                <a:spcPts val="0"/>
              </a:spcAft>
              <a:buNone/>
            </a:pPr>
            <a:r>
              <a:rPr lang="en-AU" sz="1400">
                <a:solidFill>
                  <a:schemeClr val="dk1"/>
                </a:solidFill>
                <a:latin typeface="Calibri"/>
                <a:ea typeface="Calibri"/>
                <a:cs typeface="Calibri"/>
                <a:sym typeface="Calibri"/>
              </a:rPr>
              <a:t>Mark has been involved in Agricultural business and banking sector for over 25 years. Core strengths are business development, client management, risk management and financial analysis with-in the agricultural, agri-business and accommodation sectors. Outside of work, I am involved in a family farming partnership focused on winter cereal crops, beef and prime lambs.</a:t>
            </a:r>
            <a:endParaRPr/>
          </a:p>
          <a:p>
            <a:pPr marL="0" marR="0" lvl="0" indent="0" algn="l" rtl="0">
              <a:spcBef>
                <a:spcPts val="0"/>
              </a:spcBef>
              <a:spcAft>
                <a:spcPts val="0"/>
              </a:spcAft>
              <a:buNone/>
            </a:pPr>
            <a:r>
              <a:rPr lang="en-AU" sz="1400" b="1">
                <a:solidFill>
                  <a:srgbClr val="0070C0"/>
                </a:solidFill>
                <a:latin typeface="Calibri"/>
                <a:ea typeface="Calibri"/>
                <a:cs typeface="Calibri"/>
                <a:sym typeface="Calibri"/>
              </a:rPr>
              <a:t>Agriculture – Agri-Business – Accommodation – Finance &amp; Banking – Business Modelling</a:t>
            </a:r>
            <a:endParaRPr/>
          </a:p>
          <a:p>
            <a:pPr marL="0" marR="0" lvl="0" indent="0" algn="l" rtl="0">
              <a:spcBef>
                <a:spcPts val="0"/>
              </a:spcBef>
              <a:spcAft>
                <a:spcPts val="0"/>
              </a:spcAft>
              <a:buNone/>
            </a:pPr>
            <a:br>
              <a:rPr lang="en-AU" sz="1200">
                <a:solidFill>
                  <a:schemeClr val="dk1"/>
                </a:solidFill>
                <a:latin typeface="Calibri"/>
                <a:ea typeface="Calibri"/>
                <a:cs typeface="Calibri"/>
                <a:sym typeface="Calibri"/>
              </a:rPr>
            </a:br>
            <a:r>
              <a:rPr lang="en-AU" sz="1400" b="1">
                <a:solidFill>
                  <a:schemeClr val="dk1"/>
                </a:solidFill>
                <a:latin typeface="Calibri"/>
                <a:ea typeface="Calibri"/>
                <a:cs typeface="Calibri"/>
                <a:sym typeface="Calibri"/>
              </a:rPr>
              <a:t>John Curley</a:t>
            </a:r>
            <a:r>
              <a:rPr lang="en-AU" sz="1200">
                <a:solidFill>
                  <a:schemeClr val="dk1"/>
                </a:solidFill>
                <a:latin typeface="Calibri"/>
                <a:ea typeface="Calibri"/>
                <a:cs typeface="Calibri"/>
                <a:sym typeface="Calibri"/>
              </a:rPr>
              <a:t>– </a:t>
            </a:r>
            <a:r>
              <a:rPr lang="en-AU" sz="1400">
                <a:solidFill>
                  <a:schemeClr val="dk1"/>
                </a:solidFill>
                <a:latin typeface="Calibri"/>
                <a:ea typeface="Calibri"/>
                <a:cs typeface="Calibri"/>
                <a:sym typeface="Calibri"/>
              </a:rPr>
              <a:t>MBA (Accounting), MTax, Chartered Accountant</a:t>
            </a:r>
            <a:endParaRPr/>
          </a:p>
          <a:p>
            <a:pPr marL="0" marR="0" lvl="0" indent="0" algn="l" rtl="0">
              <a:spcBef>
                <a:spcPts val="0"/>
              </a:spcBef>
              <a:spcAft>
                <a:spcPts val="0"/>
              </a:spcAft>
              <a:buNone/>
            </a:pPr>
            <a:r>
              <a:rPr lang="en-AU" sz="1200">
                <a:solidFill>
                  <a:schemeClr val="dk1"/>
                </a:solidFill>
                <a:latin typeface="Calibri"/>
                <a:ea typeface="Calibri"/>
                <a:cs typeface="Calibri"/>
                <a:sym typeface="Calibri"/>
              </a:rPr>
              <a:t> </a:t>
            </a:r>
            <a:r>
              <a:rPr lang="en-AU" sz="1400">
                <a:solidFill>
                  <a:schemeClr val="dk1"/>
                </a:solidFill>
                <a:latin typeface="Calibri"/>
                <a:ea typeface="Calibri"/>
                <a:cs typeface="Calibri"/>
                <a:sym typeface="Calibri"/>
              </a:rPr>
              <a:t>John is the director of Peacocke Accountants. He is an ex-farmer turned accountant after a back injury, forced a change of career.  He and his team promote king for a wide range of businesses over the years has given him significant understanding of the unique needs of you our client. He’s also a Xero cloud accounting champion.</a:t>
            </a:r>
            <a:endParaRPr sz="1200" b="1">
              <a:solidFill>
                <a:srgbClr val="0070C0"/>
              </a:solidFill>
              <a:latin typeface="Calibri"/>
              <a:ea typeface="Calibri"/>
              <a:cs typeface="Calibri"/>
              <a:sym typeface="Calibri"/>
            </a:endParaRPr>
          </a:p>
          <a:p>
            <a:pPr marL="0" marR="0" lvl="0" indent="0" algn="l" rtl="0">
              <a:spcBef>
                <a:spcPts val="0"/>
              </a:spcBef>
              <a:spcAft>
                <a:spcPts val="0"/>
              </a:spcAft>
              <a:buNone/>
            </a:pPr>
            <a:endParaRPr sz="1200" b="1">
              <a:solidFill>
                <a:srgbClr val="0070C0"/>
              </a:solidFill>
              <a:latin typeface="Calibri"/>
              <a:ea typeface="Calibri"/>
              <a:cs typeface="Calibri"/>
              <a:sym typeface="Calibri"/>
            </a:endParaRPr>
          </a:p>
        </p:txBody>
      </p:sp>
      <p:pic>
        <p:nvPicPr>
          <p:cNvPr id="126" name="Google Shape;126;p17" descr="A picture containing drawing&#10;&#10;Description automatically generated"/>
          <p:cNvPicPr preferRelativeResize="0"/>
          <p:nvPr/>
        </p:nvPicPr>
        <p:blipFill rotWithShape="1">
          <a:blip r:embed="rId5">
            <a:alphaModFix/>
          </a:blip>
          <a:srcRect/>
          <a:stretch/>
        </p:blipFill>
        <p:spPr>
          <a:xfrm>
            <a:off x="9642589" y="16983"/>
            <a:ext cx="2159154" cy="1146915"/>
          </a:xfrm>
          <a:prstGeom prst="rect">
            <a:avLst/>
          </a:prstGeom>
          <a:noFill/>
          <a:ln>
            <a:noFill/>
          </a:ln>
        </p:spPr>
      </p:pic>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473"/>
        <p:cNvGrpSpPr/>
        <p:nvPr/>
      </p:nvGrpSpPr>
      <p:grpSpPr>
        <a:xfrm>
          <a:off x="0" y="0"/>
          <a:ext cx="0" cy="0"/>
          <a:chOff x="0" y="0"/>
          <a:chExt cx="0" cy="0"/>
        </a:xfrm>
      </p:grpSpPr>
      <p:sp>
        <p:nvSpPr>
          <p:cNvPr id="474" name="Google Shape;474;p44"/>
          <p:cNvSpPr/>
          <p:nvPr/>
        </p:nvSpPr>
        <p:spPr>
          <a:xfrm>
            <a:off x="-2588" y="1197463"/>
            <a:ext cx="12192000" cy="5694102"/>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475" name="Google Shape;475;p44"/>
          <p:cNvSpPr txBox="1"/>
          <p:nvPr/>
        </p:nvSpPr>
        <p:spPr>
          <a:xfrm>
            <a:off x="12957767" y="7354509"/>
            <a:ext cx="647733" cy="157537"/>
          </a:xfrm>
          <a:prstGeom prst="rect">
            <a:avLst/>
          </a:prstGeom>
          <a:noFill/>
          <a:ln>
            <a:noFill/>
          </a:ln>
        </p:spPr>
        <p:txBody>
          <a:bodyPr spcFirstLastPara="1" wrap="square" lIns="121900" tIns="60950" rIns="121900" bIns="60950" anchor="ctr" anchorCtr="0">
            <a:noAutofit/>
          </a:bodyPr>
          <a:lstStyle/>
          <a:p>
            <a:pPr marL="0" marR="0" lvl="0" indent="0" algn="l" rtl="0">
              <a:spcBef>
                <a:spcPts val="0"/>
              </a:spcBef>
              <a:spcAft>
                <a:spcPts val="0"/>
              </a:spcAft>
              <a:buNone/>
            </a:pPr>
            <a:endParaRPr sz="2400">
              <a:solidFill>
                <a:srgbClr val="00A7E0"/>
              </a:solidFill>
              <a:latin typeface="Arial"/>
              <a:ea typeface="Arial"/>
              <a:cs typeface="Arial"/>
              <a:sym typeface="Arial"/>
            </a:endParaRPr>
          </a:p>
        </p:txBody>
      </p:sp>
      <p:pic>
        <p:nvPicPr>
          <p:cNvPr id="476" name="Google Shape;476;p44"/>
          <p:cNvPicPr preferRelativeResize="0"/>
          <p:nvPr/>
        </p:nvPicPr>
        <p:blipFill rotWithShape="1">
          <a:blip r:embed="rId3">
            <a:alphaModFix/>
          </a:blip>
          <a:srcRect/>
          <a:stretch/>
        </p:blipFill>
        <p:spPr>
          <a:xfrm>
            <a:off x="64743" y="-35135"/>
            <a:ext cx="12196800" cy="1232598"/>
          </a:xfrm>
          <a:prstGeom prst="rect">
            <a:avLst/>
          </a:prstGeom>
          <a:noFill/>
          <a:ln>
            <a:noFill/>
          </a:ln>
        </p:spPr>
      </p:pic>
      <p:pic>
        <p:nvPicPr>
          <p:cNvPr id="477" name="Google Shape;477;p44"/>
          <p:cNvPicPr preferRelativeResize="0"/>
          <p:nvPr/>
        </p:nvPicPr>
        <p:blipFill rotWithShape="1">
          <a:blip r:embed="rId4">
            <a:alphaModFix/>
          </a:blip>
          <a:srcRect/>
          <a:stretch/>
        </p:blipFill>
        <p:spPr>
          <a:xfrm>
            <a:off x="-2607" y="-35135"/>
            <a:ext cx="2579246" cy="5924948"/>
          </a:xfrm>
          <a:prstGeom prst="rect">
            <a:avLst/>
          </a:prstGeom>
          <a:noFill/>
          <a:ln>
            <a:noFill/>
          </a:ln>
        </p:spPr>
      </p:pic>
      <p:pic>
        <p:nvPicPr>
          <p:cNvPr id="478" name="Google Shape;478;p44"/>
          <p:cNvPicPr preferRelativeResize="0">
            <a:picLocks noGrp="1"/>
          </p:cNvPicPr>
          <p:nvPr>
            <p:ph type="pic" idx="3"/>
          </p:nvPr>
        </p:nvPicPr>
        <p:blipFill rotWithShape="1">
          <a:blip r:embed="rId5">
            <a:alphaModFix/>
          </a:blip>
          <a:srcRect l="1245" r="1246"/>
          <a:stretch/>
        </p:blipFill>
        <p:spPr>
          <a:xfrm>
            <a:off x="-2673" y="5328800"/>
            <a:ext cx="2579400" cy="1083900"/>
          </a:xfrm>
          <a:prstGeom prst="rect">
            <a:avLst/>
          </a:prstGeom>
          <a:solidFill>
            <a:schemeClr val="accent5"/>
          </a:solidFill>
          <a:ln>
            <a:noFill/>
          </a:ln>
        </p:spPr>
      </p:pic>
      <p:sp>
        <p:nvSpPr>
          <p:cNvPr id="479" name="Google Shape;479;p44"/>
          <p:cNvSpPr/>
          <p:nvPr/>
        </p:nvSpPr>
        <p:spPr>
          <a:xfrm>
            <a:off x="10905565" y="2675965"/>
            <a:ext cx="1286436" cy="4182035"/>
          </a:xfrm>
          <a:prstGeom prst="triangle">
            <a:avLst>
              <a:gd name="adj" fmla="val 99867"/>
            </a:avLst>
          </a:prstGeom>
          <a:solidFill>
            <a:srgbClr val="2E75B5"/>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480" name="Google Shape;480;p44"/>
          <p:cNvSpPr txBox="1"/>
          <p:nvPr/>
        </p:nvSpPr>
        <p:spPr>
          <a:xfrm>
            <a:off x="2042445" y="1707778"/>
            <a:ext cx="9041450" cy="3402607"/>
          </a:xfrm>
          <a:prstGeom prst="rect">
            <a:avLst/>
          </a:prstGeom>
          <a:noFill/>
          <a:ln>
            <a:noFill/>
          </a:ln>
        </p:spPr>
        <p:txBody>
          <a:bodyPr spcFirstLastPara="1" wrap="square" lIns="91425" tIns="45700" rIns="91425" bIns="45700" anchor="t" anchorCtr="0">
            <a:noAutofit/>
          </a:bodyPr>
          <a:lstStyle/>
          <a:p>
            <a:pPr marL="228600" marR="0" lvl="0" indent="-228600" algn="just" rtl="0">
              <a:lnSpc>
                <a:spcPct val="90000"/>
              </a:lnSpc>
              <a:spcBef>
                <a:spcPts val="0"/>
              </a:spcBef>
              <a:spcAft>
                <a:spcPts val="0"/>
              </a:spcAft>
              <a:buClr>
                <a:schemeClr val="dk1"/>
              </a:buClr>
              <a:buSzPts val="2400"/>
              <a:buFont typeface="Arial"/>
              <a:buNone/>
            </a:pPr>
            <a:r>
              <a:rPr lang="en-AU" sz="2400" b="1">
                <a:solidFill>
                  <a:schemeClr val="dk1"/>
                </a:solidFill>
                <a:latin typeface="Calibri"/>
                <a:ea typeface="Calibri"/>
                <a:cs typeface="Calibri"/>
                <a:sym typeface="Calibri"/>
              </a:rPr>
              <a:t>	Important note: While every care has been taken in the preparation of this presentation, we</a:t>
            </a:r>
            <a:r>
              <a:rPr lang="en-AU" sz="2400">
                <a:solidFill>
                  <a:schemeClr val="dk1"/>
                </a:solidFill>
                <a:latin typeface="Calibri"/>
                <a:ea typeface="Calibri"/>
                <a:cs typeface="Calibri"/>
                <a:sym typeface="Calibri"/>
              </a:rPr>
              <a:t> makes no representation or warranty as to the accuracy or completeness of any statement in it, without limitation. This document has been prepared for the purpose of providing general information, without taking account of any particular individual’s objectives, financial situation or needs. Before making any investment decisions, please consider the appropriateness of the information in this presentation, and seek professional advice, having regard to the individual objectives, financial situation and needs.</a:t>
            </a:r>
            <a:endParaRPr sz="2400" b="1">
              <a:solidFill>
                <a:schemeClr val="accent2"/>
              </a:solidFill>
              <a:latin typeface="Calibri"/>
              <a:ea typeface="Calibri"/>
              <a:cs typeface="Calibri"/>
              <a:sym typeface="Calibri"/>
            </a:endParaRPr>
          </a:p>
        </p:txBody>
      </p:sp>
      <p:sp>
        <p:nvSpPr>
          <p:cNvPr id="481" name="Google Shape;481;p44"/>
          <p:cNvSpPr txBox="1"/>
          <p:nvPr/>
        </p:nvSpPr>
        <p:spPr>
          <a:xfrm>
            <a:off x="2124732" y="1114789"/>
            <a:ext cx="2308952" cy="646331"/>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AU" sz="3600">
                <a:solidFill>
                  <a:schemeClr val="accent1"/>
                </a:solidFill>
                <a:latin typeface="Calibri"/>
                <a:ea typeface="Calibri"/>
                <a:cs typeface="Calibri"/>
                <a:sym typeface="Calibri"/>
              </a:rPr>
              <a:t>Disclaimer</a:t>
            </a:r>
            <a:endParaRPr/>
          </a:p>
        </p:txBody>
      </p:sp>
      <p:pic>
        <p:nvPicPr>
          <p:cNvPr id="482" name="Google Shape;482;p44"/>
          <p:cNvPicPr preferRelativeResize="0"/>
          <p:nvPr/>
        </p:nvPicPr>
        <p:blipFill rotWithShape="1">
          <a:blip r:embed="rId6">
            <a:alphaModFix/>
          </a:blip>
          <a:srcRect/>
          <a:stretch/>
        </p:blipFill>
        <p:spPr>
          <a:xfrm>
            <a:off x="9548010" y="5272188"/>
            <a:ext cx="1091076" cy="959761"/>
          </a:xfrm>
          <a:prstGeom prst="rect">
            <a:avLst/>
          </a:prstGeom>
          <a:noFill/>
          <a:ln>
            <a:noFill/>
          </a:ln>
        </p:spPr>
      </p:pic>
      <p:pic>
        <p:nvPicPr>
          <p:cNvPr id="483" name="Google Shape;483;p44" descr="A picture containing drawing&#10;&#10;Description automatically generated"/>
          <p:cNvPicPr preferRelativeResize="0"/>
          <p:nvPr/>
        </p:nvPicPr>
        <p:blipFill rotWithShape="1">
          <a:blip r:embed="rId7">
            <a:alphaModFix/>
          </a:blip>
          <a:srcRect/>
          <a:stretch/>
        </p:blipFill>
        <p:spPr>
          <a:xfrm>
            <a:off x="4847699" y="5223786"/>
            <a:ext cx="2496600" cy="1534012"/>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31"/>
        <p:cNvGrpSpPr/>
        <p:nvPr/>
      </p:nvGrpSpPr>
      <p:grpSpPr>
        <a:xfrm>
          <a:off x="0" y="0"/>
          <a:ext cx="0" cy="0"/>
          <a:chOff x="0" y="0"/>
          <a:chExt cx="0" cy="0"/>
        </a:xfrm>
      </p:grpSpPr>
      <p:sp>
        <p:nvSpPr>
          <p:cNvPr id="132" name="Google Shape;132;p18"/>
          <p:cNvSpPr/>
          <p:nvPr/>
        </p:nvSpPr>
        <p:spPr>
          <a:xfrm>
            <a:off x="0" y="1036100"/>
            <a:ext cx="12192000" cy="58218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33" name="Google Shape;133;p18"/>
          <p:cNvSpPr txBox="1"/>
          <p:nvPr/>
        </p:nvSpPr>
        <p:spPr>
          <a:xfrm>
            <a:off x="12957767" y="7354509"/>
            <a:ext cx="647700" cy="157500"/>
          </a:xfrm>
          <a:prstGeom prst="rect">
            <a:avLst/>
          </a:prstGeom>
          <a:noFill/>
          <a:ln>
            <a:noFill/>
          </a:ln>
        </p:spPr>
        <p:txBody>
          <a:bodyPr spcFirstLastPara="1" wrap="square" lIns="121900" tIns="60950" rIns="121900" bIns="60950" anchor="ctr" anchorCtr="0">
            <a:noAutofit/>
          </a:bodyPr>
          <a:lstStyle/>
          <a:p>
            <a:pPr marL="0" marR="0" lvl="0" indent="0" algn="l" rtl="0">
              <a:spcBef>
                <a:spcPts val="0"/>
              </a:spcBef>
              <a:spcAft>
                <a:spcPts val="0"/>
              </a:spcAft>
              <a:buNone/>
            </a:pPr>
            <a:endParaRPr sz="2400">
              <a:solidFill>
                <a:srgbClr val="00A7E0"/>
              </a:solidFill>
              <a:latin typeface="Arial"/>
              <a:ea typeface="Arial"/>
              <a:cs typeface="Arial"/>
              <a:sym typeface="Arial"/>
            </a:endParaRPr>
          </a:p>
        </p:txBody>
      </p:sp>
      <p:pic>
        <p:nvPicPr>
          <p:cNvPr id="134" name="Google Shape;134;p18"/>
          <p:cNvPicPr preferRelativeResize="0"/>
          <p:nvPr/>
        </p:nvPicPr>
        <p:blipFill rotWithShape="1">
          <a:blip r:embed="rId3">
            <a:alphaModFix/>
          </a:blip>
          <a:srcRect/>
          <a:stretch/>
        </p:blipFill>
        <p:spPr>
          <a:xfrm>
            <a:off x="2588" y="-35136"/>
            <a:ext cx="2579246" cy="5924948"/>
          </a:xfrm>
          <a:prstGeom prst="rect">
            <a:avLst/>
          </a:prstGeom>
          <a:noFill/>
          <a:ln>
            <a:noFill/>
          </a:ln>
        </p:spPr>
      </p:pic>
      <p:pic>
        <p:nvPicPr>
          <p:cNvPr id="135" name="Google Shape;135;p18"/>
          <p:cNvPicPr preferRelativeResize="0">
            <a:picLocks noGrp="1"/>
          </p:cNvPicPr>
          <p:nvPr>
            <p:ph type="pic" idx="3"/>
          </p:nvPr>
        </p:nvPicPr>
        <p:blipFill rotWithShape="1">
          <a:blip r:embed="rId4">
            <a:alphaModFix/>
          </a:blip>
          <a:srcRect l="1248" r="1248"/>
          <a:stretch/>
        </p:blipFill>
        <p:spPr>
          <a:xfrm>
            <a:off x="2591" y="5740204"/>
            <a:ext cx="2659800" cy="1117800"/>
          </a:xfrm>
          <a:prstGeom prst="rect">
            <a:avLst/>
          </a:prstGeom>
          <a:solidFill>
            <a:schemeClr val="accent5"/>
          </a:solidFill>
          <a:ln>
            <a:noFill/>
          </a:ln>
        </p:spPr>
      </p:pic>
      <p:sp>
        <p:nvSpPr>
          <p:cNvPr id="136" name="Google Shape;136;p18"/>
          <p:cNvSpPr/>
          <p:nvPr/>
        </p:nvSpPr>
        <p:spPr>
          <a:xfrm>
            <a:off x="10905565" y="2675965"/>
            <a:ext cx="1286400" cy="4182000"/>
          </a:xfrm>
          <a:prstGeom prst="triangle">
            <a:avLst>
              <a:gd name="adj" fmla="val 99867"/>
            </a:avLst>
          </a:prstGeom>
          <a:solidFill>
            <a:srgbClr val="2E75B5"/>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37" name="Google Shape;137;p18"/>
          <p:cNvSpPr txBox="1"/>
          <p:nvPr/>
        </p:nvSpPr>
        <p:spPr>
          <a:xfrm>
            <a:off x="0" y="231302"/>
            <a:ext cx="12192000" cy="58470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AU" sz="3200" b="1">
                <a:solidFill>
                  <a:schemeClr val="accent1"/>
                </a:solidFill>
                <a:latin typeface="Calibri"/>
                <a:ea typeface="Calibri"/>
                <a:cs typeface="Calibri"/>
                <a:sym typeface="Calibri"/>
              </a:rPr>
              <a:t>NSW $10,000 Grant</a:t>
            </a:r>
            <a:endParaRPr/>
          </a:p>
        </p:txBody>
      </p:sp>
      <p:sp>
        <p:nvSpPr>
          <p:cNvPr id="138" name="Google Shape;138;p18"/>
          <p:cNvSpPr txBox="1"/>
          <p:nvPr/>
        </p:nvSpPr>
        <p:spPr>
          <a:xfrm>
            <a:off x="2227550" y="1036100"/>
            <a:ext cx="9151200" cy="53037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AU" sz="2400" b="1">
                <a:solidFill>
                  <a:schemeClr val="dk1"/>
                </a:solidFill>
                <a:latin typeface="Calibri"/>
                <a:ea typeface="Calibri"/>
                <a:cs typeface="Calibri"/>
                <a:sym typeface="Calibri"/>
              </a:rPr>
              <a:t>Eligibility</a:t>
            </a:r>
            <a:endParaRPr>
              <a:solidFill>
                <a:schemeClr val="dk1"/>
              </a:solidFill>
            </a:endParaRPr>
          </a:p>
          <a:p>
            <a:pPr marL="0" lvl="0" indent="0" algn="l" rtl="0">
              <a:spcBef>
                <a:spcPts val="0"/>
              </a:spcBef>
              <a:spcAft>
                <a:spcPts val="0"/>
              </a:spcAft>
              <a:buNone/>
            </a:pPr>
            <a:endParaRPr sz="800" b="1">
              <a:solidFill>
                <a:schemeClr val="dk1"/>
              </a:solidFill>
              <a:latin typeface="Calibri"/>
              <a:ea typeface="Calibri"/>
              <a:cs typeface="Calibri"/>
              <a:sym typeface="Calibri"/>
            </a:endParaRPr>
          </a:p>
          <a:p>
            <a:pPr marL="914400" lvl="1" indent="-317500" algn="l" rtl="0">
              <a:lnSpc>
                <a:spcPct val="115000"/>
              </a:lnSpc>
              <a:spcBef>
                <a:spcPts val="0"/>
              </a:spcBef>
              <a:spcAft>
                <a:spcPts val="0"/>
              </a:spcAft>
              <a:buClr>
                <a:srgbClr val="333333"/>
              </a:buClr>
              <a:buSzPts val="1400"/>
              <a:buFont typeface="Calibri"/>
              <a:buChar char="❑"/>
            </a:pPr>
            <a:r>
              <a:rPr lang="en-AU">
                <a:solidFill>
                  <a:srgbClr val="333333"/>
                </a:solidFill>
                <a:highlight>
                  <a:srgbClr val="FFFFFF"/>
                </a:highlight>
                <a:latin typeface="Calibri"/>
                <a:ea typeface="Calibri"/>
                <a:cs typeface="Calibri"/>
                <a:sym typeface="Calibri"/>
              </a:rPr>
              <a:t>Have between 1-19 employees and a turnover of more than $75,000;</a:t>
            </a:r>
            <a:endParaRPr>
              <a:solidFill>
                <a:srgbClr val="333333"/>
              </a:solidFill>
              <a:highlight>
                <a:srgbClr val="FFFFFF"/>
              </a:highlight>
              <a:latin typeface="Calibri"/>
              <a:ea typeface="Calibri"/>
              <a:cs typeface="Calibri"/>
              <a:sym typeface="Calibri"/>
            </a:endParaRPr>
          </a:p>
          <a:p>
            <a:pPr marL="914400" lvl="1" indent="-317500" algn="l" rtl="0">
              <a:lnSpc>
                <a:spcPct val="115000"/>
              </a:lnSpc>
              <a:spcBef>
                <a:spcPts val="0"/>
              </a:spcBef>
              <a:spcAft>
                <a:spcPts val="0"/>
              </a:spcAft>
              <a:buClr>
                <a:srgbClr val="333333"/>
              </a:buClr>
              <a:buSzPts val="1400"/>
              <a:buFont typeface="Calibri"/>
              <a:buChar char="❑"/>
            </a:pPr>
            <a:r>
              <a:rPr lang="en-AU">
                <a:solidFill>
                  <a:srgbClr val="333333"/>
                </a:solidFill>
                <a:highlight>
                  <a:srgbClr val="FFFFFF"/>
                </a:highlight>
                <a:latin typeface="Calibri"/>
                <a:ea typeface="Calibri"/>
                <a:cs typeface="Calibri"/>
                <a:sym typeface="Calibri"/>
              </a:rPr>
              <a:t>A payroll below the NSW Government 2019-20 payroll tax threshold of $900,000;</a:t>
            </a:r>
            <a:endParaRPr>
              <a:solidFill>
                <a:srgbClr val="333333"/>
              </a:solidFill>
              <a:highlight>
                <a:srgbClr val="FFFFFF"/>
              </a:highlight>
              <a:latin typeface="Calibri"/>
              <a:ea typeface="Calibri"/>
              <a:cs typeface="Calibri"/>
              <a:sym typeface="Calibri"/>
            </a:endParaRPr>
          </a:p>
          <a:p>
            <a:pPr marL="914400" lvl="1" indent="-317500" algn="l" rtl="0">
              <a:lnSpc>
                <a:spcPct val="115000"/>
              </a:lnSpc>
              <a:spcBef>
                <a:spcPts val="0"/>
              </a:spcBef>
              <a:spcAft>
                <a:spcPts val="0"/>
              </a:spcAft>
              <a:buClr>
                <a:srgbClr val="333333"/>
              </a:buClr>
              <a:buSzPts val="1400"/>
              <a:buFont typeface="Calibri"/>
              <a:buChar char="❑"/>
            </a:pPr>
            <a:r>
              <a:rPr lang="en-AU">
                <a:solidFill>
                  <a:srgbClr val="333333"/>
                </a:solidFill>
                <a:highlight>
                  <a:srgbClr val="FFFFFF"/>
                </a:highlight>
                <a:latin typeface="Calibri"/>
                <a:ea typeface="Calibri"/>
                <a:cs typeface="Calibri"/>
                <a:sym typeface="Calibri"/>
              </a:rPr>
              <a:t>ABN registered as at 1 March 2020, </a:t>
            </a:r>
            <a:endParaRPr>
              <a:solidFill>
                <a:srgbClr val="333333"/>
              </a:solidFill>
              <a:highlight>
                <a:srgbClr val="FFFFFF"/>
              </a:highlight>
              <a:latin typeface="Calibri"/>
              <a:ea typeface="Calibri"/>
              <a:cs typeface="Calibri"/>
              <a:sym typeface="Calibri"/>
            </a:endParaRPr>
          </a:p>
          <a:p>
            <a:pPr marL="914400" lvl="1" indent="-317500" algn="l" rtl="0">
              <a:lnSpc>
                <a:spcPct val="115000"/>
              </a:lnSpc>
              <a:spcBef>
                <a:spcPts val="0"/>
              </a:spcBef>
              <a:spcAft>
                <a:spcPts val="0"/>
              </a:spcAft>
              <a:buClr>
                <a:srgbClr val="333333"/>
              </a:buClr>
              <a:buSzPts val="1400"/>
              <a:buFont typeface="Calibri"/>
              <a:buChar char="❑"/>
            </a:pPr>
            <a:r>
              <a:rPr lang="en-AU">
                <a:solidFill>
                  <a:srgbClr val="333333"/>
                </a:solidFill>
                <a:highlight>
                  <a:srgbClr val="FFFFFF"/>
                </a:highlight>
                <a:latin typeface="Calibri"/>
                <a:ea typeface="Calibri"/>
                <a:cs typeface="Calibri"/>
                <a:sym typeface="Calibri"/>
              </a:rPr>
              <a:t>Based in NSW and employ staff as at 1 March 2020;</a:t>
            </a:r>
            <a:endParaRPr>
              <a:solidFill>
                <a:srgbClr val="333333"/>
              </a:solidFill>
              <a:highlight>
                <a:srgbClr val="FFFFFF"/>
              </a:highlight>
              <a:latin typeface="Calibri"/>
              <a:ea typeface="Calibri"/>
              <a:cs typeface="Calibri"/>
              <a:sym typeface="Calibri"/>
            </a:endParaRPr>
          </a:p>
          <a:p>
            <a:pPr marL="914400" lvl="1" indent="-317500" algn="l" rtl="0">
              <a:lnSpc>
                <a:spcPct val="115000"/>
              </a:lnSpc>
              <a:spcBef>
                <a:spcPts val="0"/>
              </a:spcBef>
              <a:spcAft>
                <a:spcPts val="0"/>
              </a:spcAft>
              <a:buClr>
                <a:srgbClr val="333333"/>
              </a:buClr>
              <a:buSzPts val="1400"/>
              <a:buFont typeface="Calibri"/>
              <a:buChar char="❑"/>
            </a:pPr>
            <a:r>
              <a:rPr lang="en-AU">
                <a:solidFill>
                  <a:srgbClr val="333333"/>
                </a:solidFill>
                <a:highlight>
                  <a:srgbClr val="FFFFFF"/>
                </a:highlight>
                <a:latin typeface="Calibri"/>
                <a:ea typeface="Calibri"/>
                <a:cs typeface="Calibri"/>
                <a:sym typeface="Calibri"/>
              </a:rPr>
              <a:t>Be highly impacted by the Public Health restrictions on Gathering and Movement, as at 30 March 2020;</a:t>
            </a:r>
            <a:endParaRPr>
              <a:solidFill>
                <a:srgbClr val="333333"/>
              </a:solidFill>
              <a:highlight>
                <a:srgbClr val="FFFFFF"/>
              </a:highlight>
              <a:latin typeface="Calibri"/>
              <a:ea typeface="Calibri"/>
              <a:cs typeface="Calibri"/>
              <a:sym typeface="Calibri"/>
            </a:endParaRPr>
          </a:p>
          <a:p>
            <a:pPr marL="914400" lvl="1" indent="-317500" algn="l" rtl="0">
              <a:lnSpc>
                <a:spcPct val="115000"/>
              </a:lnSpc>
              <a:spcBef>
                <a:spcPts val="0"/>
              </a:spcBef>
              <a:spcAft>
                <a:spcPts val="0"/>
              </a:spcAft>
              <a:buClr>
                <a:srgbClr val="333333"/>
              </a:buClr>
              <a:buSzPts val="1400"/>
              <a:buFont typeface="Calibri"/>
              <a:buChar char="❑"/>
            </a:pPr>
            <a:r>
              <a:rPr lang="en-AU">
                <a:solidFill>
                  <a:srgbClr val="333333"/>
                </a:solidFill>
                <a:highlight>
                  <a:srgbClr val="FFFFFF"/>
                </a:highlight>
                <a:latin typeface="Calibri"/>
                <a:ea typeface="Calibri"/>
                <a:cs typeface="Calibri"/>
                <a:sym typeface="Calibri"/>
              </a:rPr>
              <a:t>Use the funding for unavoidable business costs such as utilities, overheads, legal costs and financial advice;</a:t>
            </a:r>
            <a:endParaRPr>
              <a:solidFill>
                <a:srgbClr val="333333"/>
              </a:solidFill>
              <a:highlight>
                <a:srgbClr val="FFFFFF"/>
              </a:highlight>
              <a:latin typeface="Calibri"/>
              <a:ea typeface="Calibri"/>
              <a:cs typeface="Calibri"/>
              <a:sym typeface="Calibri"/>
            </a:endParaRPr>
          </a:p>
          <a:p>
            <a:pPr marL="914400" lvl="1" indent="-317500" algn="l" rtl="0">
              <a:lnSpc>
                <a:spcPct val="115000"/>
              </a:lnSpc>
              <a:spcBef>
                <a:spcPts val="0"/>
              </a:spcBef>
              <a:spcAft>
                <a:spcPts val="0"/>
              </a:spcAft>
              <a:buClr>
                <a:srgbClr val="333333"/>
              </a:buClr>
              <a:buSzPts val="1400"/>
              <a:buFont typeface="Calibri"/>
              <a:buChar char="❑"/>
            </a:pPr>
            <a:r>
              <a:rPr lang="en-AU">
                <a:solidFill>
                  <a:srgbClr val="333333"/>
                </a:solidFill>
                <a:highlight>
                  <a:srgbClr val="FFFFFF"/>
                </a:highlight>
                <a:latin typeface="Calibri"/>
                <a:ea typeface="Calibri"/>
                <a:cs typeface="Calibri"/>
                <a:sym typeface="Calibri"/>
              </a:rPr>
              <a:t>Provide appropriate documentation upon application.</a:t>
            </a:r>
            <a:endParaRPr>
              <a:solidFill>
                <a:srgbClr val="333333"/>
              </a:solidFill>
              <a:highlight>
                <a:srgbClr val="FFFFFF"/>
              </a:highlight>
              <a:latin typeface="Calibri"/>
              <a:ea typeface="Calibri"/>
              <a:cs typeface="Calibri"/>
              <a:sym typeface="Calibri"/>
            </a:endParaRPr>
          </a:p>
          <a:p>
            <a:pPr marL="914400" lvl="1" indent="-317500" algn="l" rtl="0">
              <a:lnSpc>
                <a:spcPct val="115000"/>
              </a:lnSpc>
              <a:spcBef>
                <a:spcPts val="0"/>
              </a:spcBef>
              <a:spcAft>
                <a:spcPts val="0"/>
              </a:spcAft>
              <a:buClr>
                <a:srgbClr val="333333"/>
              </a:buClr>
              <a:buSzPts val="1400"/>
              <a:buFont typeface="Calibri"/>
              <a:buChar char="❑"/>
            </a:pPr>
            <a:r>
              <a:rPr lang="en-AU">
                <a:solidFill>
                  <a:srgbClr val="333333"/>
                </a:solidFill>
                <a:highlight>
                  <a:srgbClr val="FFFFFF"/>
                </a:highlight>
                <a:latin typeface="Calibri"/>
                <a:ea typeface="Calibri"/>
                <a:cs typeface="Calibri"/>
                <a:sym typeface="Calibri"/>
              </a:rPr>
              <a:t>Available from 17th April 2020 - Service NSW website</a:t>
            </a:r>
            <a:endParaRPr>
              <a:solidFill>
                <a:srgbClr val="333333"/>
              </a:solidFill>
              <a:highlight>
                <a:srgbClr val="FFFFFF"/>
              </a:highlight>
              <a:latin typeface="Calibri"/>
              <a:ea typeface="Calibri"/>
              <a:cs typeface="Calibri"/>
              <a:sym typeface="Calibri"/>
            </a:endParaRPr>
          </a:p>
          <a:p>
            <a:pPr marL="914400" lvl="1" indent="-342900" algn="l" rtl="0">
              <a:lnSpc>
                <a:spcPct val="115000"/>
              </a:lnSpc>
              <a:spcBef>
                <a:spcPts val="0"/>
              </a:spcBef>
              <a:spcAft>
                <a:spcPts val="0"/>
              </a:spcAft>
              <a:buClr>
                <a:srgbClr val="333333"/>
              </a:buClr>
              <a:buSzPts val="1800"/>
              <a:buFont typeface="Calibri"/>
              <a:buChar char="❑"/>
            </a:pPr>
            <a:r>
              <a:rPr lang="en-AU" sz="1100" u="sng">
                <a:solidFill>
                  <a:schemeClr val="hlink"/>
                </a:solidFill>
                <a:hlinkClick r:id="rId5"/>
              </a:rPr>
              <a:t>https://www.service.nsw.gov.au/campaign/covid-19-help-small-businesses/grants-loans-and-financial-assistance</a:t>
            </a:r>
            <a:endParaRPr sz="1800">
              <a:solidFill>
                <a:srgbClr val="333333"/>
              </a:solidFill>
              <a:highlight>
                <a:srgbClr val="FFFFFF"/>
              </a:highlight>
              <a:latin typeface="Calibri"/>
              <a:ea typeface="Calibri"/>
              <a:cs typeface="Calibri"/>
              <a:sym typeface="Calibri"/>
            </a:endParaRPr>
          </a:p>
          <a:p>
            <a:pPr marL="0" lvl="0" indent="0" algn="l" rtl="0">
              <a:spcBef>
                <a:spcPts val="2400"/>
              </a:spcBef>
              <a:spcAft>
                <a:spcPts val="0"/>
              </a:spcAft>
              <a:buNone/>
            </a:pPr>
            <a:r>
              <a:rPr lang="en-AU" sz="2400" b="1">
                <a:solidFill>
                  <a:schemeClr val="dk1"/>
                </a:solidFill>
                <a:latin typeface="Calibri"/>
                <a:ea typeface="Calibri"/>
                <a:cs typeface="Calibri"/>
                <a:sym typeface="Calibri"/>
              </a:rPr>
              <a:t>Impacted Industries</a:t>
            </a:r>
            <a:endParaRPr sz="2400" b="1">
              <a:solidFill>
                <a:schemeClr val="dk1"/>
              </a:solidFill>
              <a:latin typeface="Calibri"/>
              <a:ea typeface="Calibri"/>
              <a:cs typeface="Calibri"/>
              <a:sym typeface="Calibri"/>
            </a:endParaRPr>
          </a:p>
          <a:p>
            <a:pPr marL="0" lvl="0" indent="0" algn="l" rtl="0">
              <a:spcBef>
                <a:spcPts val="0"/>
              </a:spcBef>
              <a:spcAft>
                <a:spcPts val="0"/>
              </a:spcAft>
              <a:buNone/>
            </a:pPr>
            <a:r>
              <a:rPr lang="en-AU">
                <a:solidFill>
                  <a:srgbClr val="242934"/>
                </a:solidFill>
                <a:latin typeface="Calibri"/>
                <a:ea typeface="Calibri"/>
                <a:cs typeface="Calibri"/>
                <a:sym typeface="Calibri"/>
              </a:rPr>
              <a:t>Businesses that have been subject to closure or are highly impacted by NSW Government health directions</a:t>
            </a:r>
            <a:endParaRPr b="1">
              <a:solidFill>
                <a:schemeClr val="dk1"/>
              </a:solidFill>
              <a:latin typeface="Calibri"/>
              <a:ea typeface="Calibri"/>
              <a:cs typeface="Calibri"/>
              <a:sym typeface="Calibri"/>
            </a:endParaRPr>
          </a:p>
          <a:p>
            <a:pPr marL="914400" lvl="1" indent="-317500" algn="l" rtl="0">
              <a:lnSpc>
                <a:spcPct val="115000"/>
              </a:lnSpc>
              <a:spcBef>
                <a:spcPts val="1800"/>
              </a:spcBef>
              <a:spcAft>
                <a:spcPts val="0"/>
              </a:spcAft>
              <a:buClr>
                <a:srgbClr val="242934"/>
              </a:buClr>
              <a:buSzPts val="1400"/>
              <a:buFont typeface="Calibri"/>
              <a:buChar char="❑"/>
            </a:pPr>
            <a:r>
              <a:rPr lang="en-AU">
                <a:solidFill>
                  <a:srgbClr val="242934"/>
                </a:solidFill>
                <a:latin typeface="Calibri"/>
                <a:ea typeface="Calibri"/>
                <a:cs typeface="Calibri"/>
                <a:sym typeface="Calibri"/>
              </a:rPr>
              <a:t>Retail trade</a:t>
            </a:r>
            <a:endParaRPr>
              <a:solidFill>
                <a:srgbClr val="242934"/>
              </a:solidFill>
              <a:latin typeface="Calibri"/>
              <a:ea typeface="Calibri"/>
              <a:cs typeface="Calibri"/>
              <a:sym typeface="Calibri"/>
            </a:endParaRPr>
          </a:p>
          <a:p>
            <a:pPr marL="914400" lvl="1" indent="-317500" algn="l" rtl="0">
              <a:lnSpc>
                <a:spcPct val="115000"/>
              </a:lnSpc>
              <a:spcBef>
                <a:spcPts val="0"/>
              </a:spcBef>
              <a:spcAft>
                <a:spcPts val="0"/>
              </a:spcAft>
              <a:buClr>
                <a:srgbClr val="242934"/>
              </a:buClr>
              <a:buSzPts val="1400"/>
              <a:buFont typeface="Calibri"/>
              <a:buChar char="❑"/>
            </a:pPr>
            <a:r>
              <a:rPr lang="en-AU">
                <a:solidFill>
                  <a:srgbClr val="242934"/>
                </a:solidFill>
                <a:latin typeface="Calibri"/>
                <a:ea typeface="Calibri"/>
                <a:cs typeface="Calibri"/>
                <a:sym typeface="Calibri"/>
              </a:rPr>
              <a:t>Accommodation and food service </a:t>
            </a:r>
            <a:endParaRPr>
              <a:solidFill>
                <a:srgbClr val="242934"/>
              </a:solidFill>
              <a:latin typeface="Calibri"/>
              <a:ea typeface="Calibri"/>
              <a:cs typeface="Calibri"/>
              <a:sym typeface="Calibri"/>
            </a:endParaRPr>
          </a:p>
          <a:p>
            <a:pPr marL="914400" lvl="1" indent="-317500" algn="l" rtl="0">
              <a:lnSpc>
                <a:spcPct val="115000"/>
              </a:lnSpc>
              <a:spcBef>
                <a:spcPts val="0"/>
              </a:spcBef>
              <a:spcAft>
                <a:spcPts val="0"/>
              </a:spcAft>
              <a:buClr>
                <a:srgbClr val="242934"/>
              </a:buClr>
              <a:buSzPts val="1400"/>
              <a:buFont typeface="Calibri"/>
              <a:buChar char="❑"/>
            </a:pPr>
            <a:r>
              <a:rPr lang="en-AU">
                <a:solidFill>
                  <a:srgbClr val="242934"/>
                </a:solidFill>
                <a:latin typeface="Calibri"/>
                <a:ea typeface="Calibri"/>
                <a:cs typeface="Calibri"/>
                <a:sym typeface="Calibri"/>
              </a:rPr>
              <a:t>Rental, hiring and real estate services </a:t>
            </a:r>
            <a:endParaRPr>
              <a:solidFill>
                <a:srgbClr val="242934"/>
              </a:solidFill>
              <a:latin typeface="Calibri"/>
              <a:ea typeface="Calibri"/>
              <a:cs typeface="Calibri"/>
              <a:sym typeface="Calibri"/>
            </a:endParaRPr>
          </a:p>
          <a:p>
            <a:pPr marL="914400" lvl="1" indent="-317500" algn="l" rtl="0">
              <a:lnSpc>
                <a:spcPct val="115000"/>
              </a:lnSpc>
              <a:spcBef>
                <a:spcPts val="0"/>
              </a:spcBef>
              <a:spcAft>
                <a:spcPts val="0"/>
              </a:spcAft>
              <a:buClr>
                <a:srgbClr val="242934"/>
              </a:buClr>
              <a:buSzPts val="1400"/>
              <a:buFont typeface="Calibri"/>
              <a:buChar char="❑"/>
            </a:pPr>
            <a:r>
              <a:rPr lang="en-AU">
                <a:solidFill>
                  <a:srgbClr val="242934"/>
                </a:solidFill>
                <a:latin typeface="Calibri"/>
                <a:ea typeface="Calibri"/>
                <a:cs typeface="Calibri"/>
                <a:sym typeface="Calibri"/>
              </a:rPr>
              <a:t>Administrative and support services </a:t>
            </a:r>
            <a:endParaRPr>
              <a:solidFill>
                <a:srgbClr val="242934"/>
              </a:solidFill>
              <a:latin typeface="Calibri"/>
              <a:ea typeface="Calibri"/>
              <a:cs typeface="Calibri"/>
              <a:sym typeface="Calibri"/>
            </a:endParaRPr>
          </a:p>
          <a:p>
            <a:pPr marL="914400" lvl="1" indent="-317500" algn="l" rtl="0">
              <a:lnSpc>
                <a:spcPct val="115000"/>
              </a:lnSpc>
              <a:spcBef>
                <a:spcPts val="0"/>
              </a:spcBef>
              <a:spcAft>
                <a:spcPts val="0"/>
              </a:spcAft>
              <a:buClr>
                <a:srgbClr val="242934"/>
              </a:buClr>
              <a:buSzPts val="1400"/>
              <a:buFont typeface="Calibri"/>
              <a:buChar char="❑"/>
            </a:pPr>
            <a:r>
              <a:rPr lang="en-AU">
                <a:solidFill>
                  <a:srgbClr val="242934"/>
                </a:solidFill>
                <a:latin typeface="Calibri"/>
                <a:ea typeface="Calibri"/>
                <a:cs typeface="Calibri"/>
                <a:sym typeface="Calibri"/>
              </a:rPr>
              <a:t>Arts and recreation services.</a:t>
            </a:r>
            <a:endParaRPr>
              <a:solidFill>
                <a:srgbClr val="242934"/>
              </a:solidFill>
              <a:latin typeface="Calibri"/>
              <a:ea typeface="Calibri"/>
              <a:cs typeface="Calibri"/>
              <a:sym typeface="Calibri"/>
            </a:endParaRPr>
          </a:p>
          <a:p>
            <a:pPr marL="0" lvl="0" indent="0" algn="l" rtl="0">
              <a:spcBef>
                <a:spcPts val="1800"/>
              </a:spcBef>
              <a:spcAft>
                <a:spcPts val="0"/>
              </a:spcAft>
              <a:buNone/>
            </a:pPr>
            <a:endParaRPr sz="1800">
              <a:solidFill>
                <a:srgbClr val="333333"/>
              </a:solidFill>
              <a:highlight>
                <a:srgbClr val="FFFFFF"/>
              </a:highlight>
              <a:latin typeface="Calibri"/>
              <a:ea typeface="Calibri"/>
              <a:cs typeface="Calibri"/>
              <a:sym typeface="Calibri"/>
            </a:endParaRPr>
          </a:p>
        </p:txBody>
      </p:sp>
      <p:pic>
        <p:nvPicPr>
          <p:cNvPr id="139" name="Google Shape;139;p18" descr="A picture containing drawing&#10;&#10;Description automatically generated"/>
          <p:cNvPicPr preferRelativeResize="0"/>
          <p:nvPr/>
        </p:nvPicPr>
        <p:blipFill rotWithShape="1">
          <a:blip r:embed="rId6">
            <a:alphaModFix/>
          </a:blip>
          <a:srcRect/>
          <a:stretch/>
        </p:blipFill>
        <p:spPr>
          <a:xfrm>
            <a:off x="10011027" y="16983"/>
            <a:ext cx="1790715" cy="951205"/>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44"/>
        <p:cNvGrpSpPr/>
        <p:nvPr/>
      </p:nvGrpSpPr>
      <p:grpSpPr>
        <a:xfrm>
          <a:off x="0" y="0"/>
          <a:ext cx="0" cy="0"/>
          <a:chOff x="0" y="0"/>
          <a:chExt cx="0" cy="0"/>
        </a:xfrm>
      </p:grpSpPr>
      <p:sp>
        <p:nvSpPr>
          <p:cNvPr id="145" name="Google Shape;145;p19"/>
          <p:cNvSpPr/>
          <p:nvPr/>
        </p:nvSpPr>
        <p:spPr>
          <a:xfrm>
            <a:off x="0" y="1036100"/>
            <a:ext cx="12192000" cy="58218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46" name="Google Shape;146;p19"/>
          <p:cNvSpPr txBox="1"/>
          <p:nvPr/>
        </p:nvSpPr>
        <p:spPr>
          <a:xfrm>
            <a:off x="12957767" y="7354509"/>
            <a:ext cx="647700" cy="157500"/>
          </a:xfrm>
          <a:prstGeom prst="rect">
            <a:avLst/>
          </a:prstGeom>
          <a:noFill/>
          <a:ln>
            <a:noFill/>
          </a:ln>
        </p:spPr>
        <p:txBody>
          <a:bodyPr spcFirstLastPara="1" wrap="square" lIns="121900" tIns="60950" rIns="121900" bIns="60950" anchor="ctr" anchorCtr="0">
            <a:noAutofit/>
          </a:bodyPr>
          <a:lstStyle/>
          <a:p>
            <a:pPr marL="0" marR="0" lvl="0" indent="0" algn="l" rtl="0">
              <a:spcBef>
                <a:spcPts val="0"/>
              </a:spcBef>
              <a:spcAft>
                <a:spcPts val="0"/>
              </a:spcAft>
              <a:buNone/>
            </a:pPr>
            <a:endParaRPr sz="2400">
              <a:solidFill>
                <a:srgbClr val="00A7E0"/>
              </a:solidFill>
              <a:latin typeface="Arial"/>
              <a:ea typeface="Arial"/>
              <a:cs typeface="Arial"/>
              <a:sym typeface="Arial"/>
            </a:endParaRPr>
          </a:p>
        </p:txBody>
      </p:sp>
      <p:pic>
        <p:nvPicPr>
          <p:cNvPr id="147" name="Google Shape;147;p19"/>
          <p:cNvPicPr preferRelativeResize="0"/>
          <p:nvPr/>
        </p:nvPicPr>
        <p:blipFill rotWithShape="1">
          <a:blip r:embed="rId3">
            <a:alphaModFix/>
          </a:blip>
          <a:srcRect/>
          <a:stretch/>
        </p:blipFill>
        <p:spPr>
          <a:xfrm>
            <a:off x="2588" y="-35136"/>
            <a:ext cx="2579246" cy="5924948"/>
          </a:xfrm>
          <a:prstGeom prst="rect">
            <a:avLst/>
          </a:prstGeom>
          <a:noFill/>
          <a:ln>
            <a:noFill/>
          </a:ln>
        </p:spPr>
      </p:pic>
      <p:pic>
        <p:nvPicPr>
          <p:cNvPr id="148" name="Google Shape;148;p19"/>
          <p:cNvPicPr preferRelativeResize="0">
            <a:picLocks noGrp="1"/>
          </p:cNvPicPr>
          <p:nvPr>
            <p:ph type="pic" idx="3"/>
          </p:nvPr>
        </p:nvPicPr>
        <p:blipFill rotWithShape="1">
          <a:blip r:embed="rId4">
            <a:alphaModFix/>
          </a:blip>
          <a:srcRect l="1248" r="1248"/>
          <a:stretch/>
        </p:blipFill>
        <p:spPr>
          <a:xfrm>
            <a:off x="2591" y="5740204"/>
            <a:ext cx="2659800" cy="1117800"/>
          </a:xfrm>
          <a:prstGeom prst="rect">
            <a:avLst/>
          </a:prstGeom>
          <a:solidFill>
            <a:schemeClr val="accent5"/>
          </a:solidFill>
          <a:ln>
            <a:noFill/>
          </a:ln>
        </p:spPr>
      </p:pic>
      <p:sp>
        <p:nvSpPr>
          <p:cNvPr id="149" name="Google Shape;149;p19"/>
          <p:cNvSpPr/>
          <p:nvPr/>
        </p:nvSpPr>
        <p:spPr>
          <a:xfrm>
            <a:off x="10905565" y="2675965"/>
            <a:ext cx="1286400" cy="4182000"/>
          </a:xfrm>
          <a:prstGeom prst="triangle">
            <a:avLst>
              <a:gd name="adj" fmla="val 99867"/>
            </a:avLst>
          </a:prstGeom>
          <a:solidFill>
            <a:srgbClr val="2E75B5"/>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50" name="Google Shape;150;p19"/>
          <p:cNvSpPr txBox="1"/>
          <p:nvPr/>
        </p:nvSpPr>
        <p:spPr>
          <a:xfrm>
            <a:off x="0" y="231302"/>
            <a:ext cx="12192000" cy="58470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AU" sz="3200" b="1">
                <a:solidFill>
                  <a:schemeClr val="accent1"/>
                </a:solidFill>
                <a:latin typeface="Calibri"/>
                <a:ea typeface="Calibri"/>
                <a:cs typeface="Calibri"/>
                <a:sym typeface="Calibri"/>
              </a:rPr>
              <a:t>Electricity &amp; Gas Network Relief</a:t>
            </a:r>
            <a:endParaRPr/>
          </a:p>
        </p:txBody>
      </p:sp>
      <p:sp>
        <p:nvSpPr>
          <p:cNvPr id="151" name="Google Shape;151;p19"/>
          <p:cNvSpPr txBox="1"/>
          <p:nvPr/>
        </p:nvSpPr>
        <p:spPr>
          <a:xfrm>
            <a:off x="2227550" y="1036100"/>
            <a:ext cx="9151200" cy="53037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AU" sz="2400" b="1">
                <a:solidFill>
                  <a:schemeClr val="dk1"/>
                </a:solidFill>
                <a:latin typeface="Calibri"/>
                <a:ea typeface="Calibri"/>
                <a:cs typeface="Calibri"/>
                <a:sym typeface="Calibri"/>
              </a:rPr>
              <a:t>Small Business - Full Tariff Relief</a:t>
            </a:r>
            <a:endParaRPr>
              <a:solidFill>
                <a:schemeClr val="dk1"/>
              </a:solidFill>
            </a:endParaRPr>
          </a:p>
          <a:p>
            <a:pPr marL="0" lvl="0" indent="0" algn="l" rtl="0">
              <a:spcBef>
                <a:spcPts val="0"/>
              </a:spcBef>
              <a:spcAft>
                <a:spcPts val="0"/>
              </a:spcAft>
              <a:buNone/>
            </a:pPr>
            <a:endParaRPr sz="800" b="1">
              <a:solidFill>
                <a:schemeClr val="dk1"/>
              </a:solidFill>
              <a:latin typeface="Calibri"/>
              <a:ea typeface="Calibri"/>
              <a:cs typeface="Calibri"/>
              <a:sym typeface="Calibri"/>
            </a:endParaRPr>
          </a:p>
          <a:p>
            <a:pPr marL="0" lvl="0" indent="0" algn="l" rtl="0">
              <a:lnSpc>
                <a:spcPct val="100000"/>
              </a:lnSpc>
              <a:spcBef>
                <a:spcPts val="0"/>
              </a:spcBef>
              <a:spcAft>
                <a:spcPts val="0"/>
              </a:spcAft>
              <a:buNone/>
            </a:pPr>
            <a:r>
              <a:rPr lang="en-AU" sz="1600">
                <a:solidFill>
                  <a:srgbClr val="333333"/>
                </a:solidFill>
                <a:highlight>
                  <a:srgbClr val="FFFFFF"/>
                </a:highlight>
                <a:latin typeface="Calibri"/>
                <a:ea typeface="Calibri"/>
                <a:cs typeface="Calibri"/>
                <a:sym typeface="Calibri"/>
              </a:rPr>
              <a:t>Network charges will be rebated for small business customers experiencing financial stress and who are mothballing as a result of COVID-19</a:t>
            </a:r>
            <a:endParaRPr sz="1600">
              <a:solidFill>
                <a:srgbClr val="333333"/>
              </a:solidFill>
              <a:highlight>
                <a:srgbClr val="FFFFFF"/>
              </a:highlight>
              <a:latin typeface="Calibri"/>
              <a:ea typeface="Calibri"/>
              <a:cs typeface="Calibri"/>
              <a:sym typeface="Calibri"/>
            </a:endParaRPr>
          </a:p>
          <a:p>
            <a:pPr marL="0" lvl="0" indent="0" algn="l" rtl="0">
              <a:lnSpc>
                <a:spcPct val="100000"/>
              </a:lnSpc>
              <a:spcBef>
                <a:spcPts val="2400"/>
              </a:spcBef>
              <a:spcAft>
                <a:spcPts val="0"/>
              </a:spcAft>
              <a:buNone/>
            </a:pPr>
            <a:r>
              <a:rPr lang="en-AU" sz="1600">
                <a:solidFill>
                  <a:srgbClr val="333333"/>
                </a:solidFill>
                <a:highlight>
                  <a:srgbClr val="FFFFFF"/>
                </a:highlight>
                <a:latin typeface="Calibri"/>
                <a:ea typeface="Calibri"/>
                <a:cs typeface="Calibri"/>
                <a:sym typeface="Calibri"/>
              </a:rPr>
              <a:t>Relief will apply to all small business customers who: </a:t>
            </a:r>
            <a:endParaRPr sz="1600">
              <a:solidFill>
                <a:srgbClr val="333333"/>
              </a:solidFill>
              <a:highlight>
                <a:srgbClr val="FFFFFF"/>
              </a:highlight>
              <a:latin typeface="Calibri"/>
              <a:ea typeface="Calibri"/>
              <a:cs typeface="Calibri"/>
              <a:sym typeface="Calibri"/>
            </a:endParaRPr>
          </a:p>
          <a:p>
            <a:pPr marL="914400" lvl="1" indent="-330200" algn="l" rtl="0">
              <a:lnSpc>
                <a:spcPct val="115000"/>
              </a:lnSpc>
              <a:spcBef>
                <a:spcPts val="2400"/>
              </a:spcBef>
              <a:spcAft>
                <a:spcPts val="0"/>
              </a:spcAft>
              <a:buClr>
                <a:srgbClr val="333333"/>
              </a:buClr>
              <a:buSzPts val="1600"/>
              <a:buFont typeface="Calibri"/>
              <a:buChar char="❑"/>
            </a:pPr>
            <a:r>
              <a:rPr lang="en-AU" sz="1600">
                <a:solidFill>
                  <a:srgbClr val="333333"/>
                </a:solidFill>
                <a:highlight>
                  <a:srgbClr val="FFFFFF"/>
                </a:highlight>
                <a:latin typeface="Calibri"/>
                <a:ea typeface="Calibri"/>
                <a:cs typeface="Calibri"/>
                <a:sym typeface="Calibri"/>
              </a:rPr>
              <a:t>Are mothballing over the period of 1 April to 30 June 2020 as a result of COVID-19 </a:t>
            </a:r>
            <a:endParaRPr sz="1600">
              <a:solidFill>
                <a:srgbClr val="333333"/>
              </a:solidFill>
              <a:highlight>
                <a:srgbClr val="FFFFFF"/>
              </a:highlight>
              <a:latin typeface="Calibri"/>
              <a:ea typeface="Calibri"/>
              <a:cs typeface="Calibri"/>
              <a:sym typeface="Calibri"/>
            </a:endParaRPr>
          </a:p>
          <a:p>
            <a:pPr marL="914400" lvl="1" indent="-330200" algn="l" rtl="0">
              <a:lnSpc>
                <a:spcPct val="115000"/>
              </a:lnSpc>
              <a:spcBef>
                <a:spcPts val="0"/>
              </a:spcBef>
              <a:spcAft>
                <a:spcPts val="0"/>
              </a:spcAft>
              <a:buClr>
                <a:srgbClr val="333333"/>
              </a:buClr>
              <a:buSzPts val="1600"/>
              <a:buFont typeface="Calibri"/>
              <a:buChar char="❑"/>
            </a:pPr>
            <a:r>
              <a:rPr lang="en-AU" sz="1600">
                <a:solidFill>
                  <a:srgbClr val="333333"/>
                </a:solidFill>
                <a:highlight>
                  <a:srgbClr val="FFFFFF"/>
                </a:highlight>
                <a:latin typeface="Calibri"/>
                <a:ea typeface="Calibri"/>
                <a:cs typeface="Calibri"/>
                <a:sym typeface="Calibri"/>
              </a:rPr>
              <a:t>Eligible small business customers are those that consume less than 40MWh or 400GJ per annum (based on 2019 consumption) and use less than 25% of historical average consumption for the period </a:t>
            </a:r>
            <a:endParaRPr sz="1600">
              <a:solidFill>
                <a:srgbClr val="333333"/>
              </a:solidFill>
              <a:highlight>
                <a:srgbClr val="FFFFFF"/>
              </a:highlight>
              <a:latin typeface="Calibri"/>
              <a:ea typeface="Calibri"/>
              <a:cs typeface="Calibri"/>
              <a:sym typeface="Calibri"/>
            </a:endParaRPr>
          </a:p>
          <a:p>
            <a:pPr marL="914400" lvl="1" indent="-330200" algn="l" rtl="0">
              <a:lnSpc>
                <a:spcPct val="115000"/>
              </a:lnSpc>
              <a:spcBef>
                <a:spcPts val="0"/>
              </a:spcBef>
              <a:spcAft>
                <a:spcPts val="0"/>
              </a:spcAft>
              <a:buClr>
                <a:srgbClr val="333333"/>
              </a:buClr>
              <a:buSzPts val="1600"/>
              <a:buFont typeface="Calibri"/>
              <a:buChar char="❑"/>
            </a:pPr>
            <a:r>
              <a:rPr lang="en-AU" sz="1600">
                <a:solidFill>
                  <a:srgbClr val="333333"/>
                </a:solidFill>
                <a:highlight>
                  <a:srgbClr val="FFFFFF"/>
                </a:highlight>
                <a:latin typeface="Calibri"/>
                <a:ea typeface="Calibri"/>
                <a:cs typeface="Calibri"/>
                <a:sym typeface="Calibri"/>
              </a:rPr>
              <a:t>This will apply for </a:t>
            </a:r>
            <a:r>
              <a:rPr lang="en-AU" sz="1600" b="1">
                <a:solidFill>
                  <a:srgbClr val="333333"/>
                </a:solidFill>
                <a:highlight>
                  <a:srgbClr val="FFFFFF"/>
                </a:highlight>
                <a:latin typeface="Calibri"/>
                <a:ea typeface="Calibri"/>
                <a:cs typeface="Calibri"/>
                <a:sym typeface="Calibri"/>
              </a:rPr>
              <a:t>customer network charges</a:t>
            </a:r>
            <a:r>
              <a:rPr lang="en-AU" sz="1600">
                <a:solidFill>
                  <a:srgbClr val="333333"/>
                </a:solidFill>
                <a:highlight>
                  <a:srgbClr val="FFFFFF"/>
                </a:highlight>
                <a:latin typeface="Calibri"/>
                <a:ea typeface="Calibri"/>
                <a:cs typeface="Calibri"/>
                <a:sym typeface="Calibri"/>
              </a:rPr>
              <a:t> from 1 April to 30 June 2020</a:t>
            </a:r>
            <a:endParaRPr sz="1600">
              <a:solidFill>
                <a:srgbClr val="333333"/>
              </a:solidFill>
              <a:highlight>
                <a:srgbClr val="FFFFFF"/>
              </a:highlight>
              <a:latin typeface="Calibri"/>
              <a:ea typeface="Calibri"/>
              <a:cs typeface="Calibri"/>
              <a:sym typeface="Calibri"/>
            </a:endParaRPr>
          </a:p>
          <a:p>
            <a:pPr marL="914400" lvl="1" indent="-330200" algn="l" rtl="0">
              <a:lnSpc>
                <a:spcPct val="115000"/>
              </a:lnSpc>
              <a:spcBef>
                <a:spcPts val="0"/>
              </a:spcBef>
              <a:spcAft>
                <a:spcPts val="0"/>
              </a:spcAft>
              <a:buClr>
                <a:srgbClr val="333333"/>
              </a:buClr>
              <a:buSzPts val="1600"/>
              <a:buFont typeface="Calibri"/>
              <a:buChar char="❑"/>
            </a:pPr>
            <a:r>
              <a:rPr lang="en-AU" sz="1600">
                <a:solidFill>
                  <a:srgbClr val="333333"/>
                </a:solidFill>
                <a:highlight>
                  <a:srgbClr val="FFFFFF"/>
                </a:highlight>
                <a:latin typeface="Calibri"/>
                <a:ea typeface="Calibri"/>
                <a:cs typeface="Calibri"/>
                <a:sym typeface="Calibri"/>
              </a:rPr>
              <a:t>Rebating of payments will be processed by networks in arrears of monthly invoicing, with networks providing a rebate of the relevant network charges by the end of September 2020 for the period from 1 April to 30 June 2020 following receipt of supporting evidence by 1 September 2020</a:t>
            </a:r>
            <a:endParaRPr sz="1600">
              <a:solidFill>
                <a:srgbClr val="333333"/>
              </a:solidFill>
              <a:highlight>
                <a:srgbClr val="FFFFFF"/>
              </a:highlight>
              <a:latin typeface="Calibri"/>
              <a:ea typeface="Calibri"/>
              <a:cs typeface="Calibri"/>
              <a:sym typeface="Calibri"/>
            </a:endParaRPr>
          </a:p>
          <a:p>
            <a:pPr marL="914400" lvl="1" indent="-330200" algn="l" rtl="0">
              <a:lnSpc>
                <a:spcPct val="115000"/>
              </a:lnSpc>
              <a:spcBef>
                <a:spcPts val="0"/>
              </a:spcBef>
              <a:spcAft>
                <a:spcPts val="0"/>
              </a:spcAft>
              <a:buClr>
                <a:srgbClr val="333333"/>
              </a:buClr>
              <a:buSzPts val="1600"/>
              <a:buFont typeface="Calibri"/>
              <a:buChar char="❑"/>
            </a:pPr>
            <a:r>
              <a:rPr lang="en-AU" sz="1600" u="sng">
                <a:solidFill>
                  <a:schemeClr val="hlink"/>
                </a:solidFill>
                <a:hlinkClick r:id="rId5"/>
              </a:rPr>
              <a:t>https://www.energynetworks.com.au/miscellaneous/covid-19-electricity-and-gas-network-relief-package/</a:t>
            </a:r>
            <a:endParaRPr sz="1600">
              <a:solidFill>
                <a:srgbClr val="333333"/>
              </a:solidFill>
              <a:highlight>
                <a:srgbClr val="FFFFFF"/>
              </a:highlight>
              <a:latin typeface="Calibri"/>
              <a:ea typeface="Calibri"/>
              <a:cs typeface="Calibri"/>
              <a:sym typeface="Calibri"/>
            </a:endParaRPr>
          </a:p>
          <a:p>
            <a:pPr marL="0" lvl="0" indent="0" algn="l" rtl="0">
              <a:spcBef>
                <a:spcPts val="2400"/>
              </a:spcBef>
              <a:spcAft>
                <a:spcPts val="0"/>
              </a:spcAft>
              <a:buNone/>
            </a:pPr>
            <a:endParaRPr sz="1800">
              <a:solidFill>
                <a:srgbClr val="333333"/>
              </a:solidFill>
              <a:highlight>
                <a:srgbClr val="FFFFFF"/>
              </a:highlight>
              <a:latin typeface="Calibri"/>
              <a:ea typeface="Calibri"/>
              <a:cs typeface="Calibri"/>
              <a:sym typeface="Calibri"/>
            </a:endParaRPr>
          </a:p>
        </p:txBody>
      </p:sp>
      <p:pic>
        <p:nvPicPr>
          <p:cNvPr id="152" name="Google Shape;152;p19" descr="A picture containing drawing&#10;&#10;Description automatically generated"/>
          <p:cNvPicPr preferRelativeResize="0"/>
          <p:nvPr/>
        </p:nvPicPr>
        <p:blipFill rotWithShape="1">
          <a:blip r:embed="rId6">
            <a:alphaModFix/>
          </a:blip>
          <a:srcRect/>
          <a:stretch/>
        </p:blipFill>
        <p:spPr>
          <a:xfrm>
            <a:off x="10011027" y="16983"/>
            <a:ext cx="1790715" cy="951205"/>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57"/>
        <p:cNvGrpSpPr/>
        <p:nvPr/>
      </p:nvGrpSpPr>
      <p:grpSpPr>
        <a:xfrm>
          <a:off x="0" y="0"/>
          <a:ext cx="0" cy="0"/>
          <a:chOff x="0" y="0"/>
          <a:chExt cx="0" cy="0"/>
        </a:xfrm>
      </p:grpSpPr>
      <p:sp>
        <p:nvSpPr>
          <p:cNvPr id="158" name="Google Shape;158;p20"/>
          <p:cNvSpPr/>
          <p:nvPr/>
        </p:nvSpPr>
        <p:spPr>
          <a:xfrm>
            <a:off x="0" y="1026225"/>
            <a:ext cx="12192000" cy="58317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59" name="Google Shape;159;p20"/>
          <p:cNvSpPr txBox="1"/>
          <p:nvPr/>
        </p:nvSpPr>
        <p:spPr>
          <a:xfrm>
            <a:off x="12957767" y="7354509"/>
            <a:ext cx="647733" cy="157537"/>
          </a:xfrm>
          <a:prstGeom prst="rect">
            <a:avLst/>
          </a:prstGeom>
          <a:noFill/>
          <a:ln>
            <a:noFill/>
          </a:ln>
        </p:spPr>
        <p:txBody>
          <a:bodyPr spcFirstLastPara="1" wrap="square" lIns="121900" tIns="60950" rIns="121900" bIns="60950" anchor="ctr" anchorCtr="0">
            <a:noAutofit/>
          </a:bodyPr>
          <a:lstStyle/>
          <a:p>
            <a:pPr marL="0" marR="0" lvl="0" indent="0" algn="l" rtl="0">
              <a:spcBef>
                <a:spcPts val="0"/>
              </a:spcBef>
              <a:spcAft>
                <a:spcPts val="0"/>
              </a:spcAft>
              <a:buNone/>
            </a:pPr>
            <a:endParaRPr sz="2400">
              <a:solidFill>
                <a:srgbClr val="00A7E0"/>
              </a:solidFill>
              <a:latin typeface="Arial"/>
              <a:ea typeface="Arial"/>
              <a:cs typeface="Arial"/>
              <a:sym typeface="Arial"/>
            </a:endParaRPr>
          </a:p>
        </p:txBody>
      </p:sp>
      <p:pic>
        <p:nvPicPr>
          <p:cNvPr id="160" name="Google Shape;160;p20"/>
          <p:cNvPicPr preferRelativeResize="0"/>
          <p:nvPr/>
        </p:nvPicPr>
        <p:blipFill rotWithShape="1">
          <a:blip r:embed="rId3">
            <a:alphaModFix/>
          </a:blip>
          <a:srcRect/>
          <a:stretch/>
        </p:blipFill>
        <p:spPr>
          <a:xfrm>
            <a:off x="2588" y="-35136"/>
            <a:ext cx="2579247" cy="5924948"/>
          </a:xfrm>
          <a:prstGeom prst="rect">
            <a:avLst/>
          </a:prstGeom>
          <a:noFill/>
          <a:ln>
            <a:noFill/>
          </a:ln>
        </p:spPr>
      </p:pic>
      <p:pic>
        <p:nvPicPr>
          <p:cNvPr id="161" name="Google Shape;161;p20"/>
          <p:cNvPicPr preferRelativeResize="0">
            <a:picLocks noGrp="1"/>
          </p:cNvPicPr>
          <p:nvPr>
            <p:ph type="pic" idx="3"/>
          </p:nvPr>
        </p:nvPicPr>
        <p:blipFill rotWithShape="1">
          <a:blip r:embed="rId4">
            <a:alphaModFix/>
          </a:blip>
          <a:srcRect l="1245" r="1246"/>
          <a:stretch/>
        </p:blipFill>
        <p:spPr>
          <a:xfrm>
            <a:off x="2600" y="5736900"/>
            <a:ext cx="2667300" cy="1121100"/>
          </a:xfrm>
          <a:prstGeom prst="rect">
            <a:avLst/>
          </a:prstGeom>
          <a:solidFill>
            <a:schemeClr val="accent5"/>
          </a:solidFill>
          <a:ln>
            <a:noFill/>
          </a:ln>
        </p:spPr>
      </p:pic>
      <p:sp>
        <p:nvSpPr>
          <p:cNvPr id="162" name="Google Shape;162;p20"/>
          <p:cNvSpPr/>
          <p:nvPr/>
        </p:nvSpPr>
        <p:spPr>
          <a:xfrm>
            <a:off x="10905565" y="2675965"/>
            <a:ext cx="1286436" cy="4182035"/>
          </a:xfrm>
          <a:prstGeom prst="triangle">
            <a:avLst>
              <a:gd name="adj" fmla="val 99867"/>
            </a:avLst>
          </a:prstGeom>
          <a:solidFill>
            <a:srgbClr val="2E75B5"/>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63" name="Google Shape;163;p20"/>
          <p:cNvSpPr txBox="1"/>
          <p:nvPr/>
        </p:nvSpPr>
        <p:spPr>
          <a:xfrm>
            <a:off x="0" y="271995"/>
            <a:ext cx="12191999" cy="584775"/>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AU" sz="3200" b="1">
                <a:solidFill>
                  <a:schemeClr val="accent1"/>
                </a:solidFill>
                <a:latin typeface="Calibri"/>
                <a:ea typeface="Calibri"/>
                <a:cs typeface="Calibri"/>
                <a:sym typeface="Calibri"/>
              </a:rPr>
              <a:t>Support for Business</a:t>
            </a:r>
            <a:endParaRPr/>
          </a:p>
        </p:txBody>
      </p:sp>
      <p:sp>
        <p:nvSpPr>
          <p:cNvPr id="164" name="Google Shape;164;p20"/>
          <p:cNvSpPr txBox="1"/>
          <p:nvPr/>
        </p:nvSpPr>
        <p:spPr>
          <a:xfrm>
            <a:off x="2168094" y="1256543"/>
            <a:ext cx="9151212" cy="3908762"/>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AU" sz="2400" b="1">
                <a:solidFill>
                  <a:schemeClr val="dk1"/>
                </a:solidFill>
                <a:latin typeface="Calibri"/>
                <a:ea typeface="Calibri"/>
                <a:cs typeface="Calibri"/>
                <a:sym typeface="Calibri"/>
              </a:rPr>
              <a:t>Instant Write off</a:t>
            </a:r>
            <a:endParaRPr/>
          </a:p>
          <a:p>
            <a:pPr marL="0" marR="0" lvl="0" indent="0" algn="l" rtl="0">
              <a:spcBef>
                <a:spcPts val="0"/>
              </a:spcBef>
              <a:spcAft>
                <a:spcPts val="0"/>
              </a:spcAft>
              <a:buNone/>
            </a:pPr>
            <a:endParaRPr sz="800">
              <a:solidFill>
                <a:schemeClr val="dk1"/>
              </a:solidFill>
              <a:latin typeface="Calibri"/>
              <a:ea typeface="Calibri"/>
              <a:cs typeface="Calibri"/>
              <a:sym typeface="Calibri"/>
            </a:endParaRPr>
          </a:p>
          <a:p>
            <a:pPr marL="742950" marR="0" lvl="1" indent="-285750" algn="l" rtl="0">
              <a:spcBef>
                <a:spcPts val="0"/>
              </a:spcBef>
              <a:spcAft>
                <a:spcPts val="0"/>
              </a:spcAft>
              <a:buClr>
                <a:schemeClr val="dk1"/>
              </a:buClr>
              <a:buSzPts val="2400"/>
              <a:buFont typeface="Noto Sans Symbols"/>
              <a:buChar char="❑"/>
            </a:pPr>
            <a:r>
              <a:rPr lang="en-AU" sz="2400" b="0" i="0" u="none" strike="noStrike" cap="none">
                <a:solidFill>
                  <a:schemeClr val="dk1"/>
                </a:solidFill>
                <a:latin typeface="Calibri"/>
                <a:ea typeface="Calibri"/>
                <a:cs typeface="Calibri"/>
                <a:sym typeface="Calibri"/>
              </a:rPr>
              <a:t> Increase the cost threshold from $30,000 to $150,000 from 12</a:t>
            </a:r>
            <a:r>
              <a:rPr lang="en-AU" sz="2400" b="0" i="0" u="none" strike="noStrike" cap="none" baseline="30000">
                <a:solidFill>
                  <a:schemeClr val="dk1"/>
                </a:solidFill>
                <a:latin typeface="Calibri"/>
                <a:ea typeface="Calibri"/>
                <a:cs typeface="Calibri"/>
                <a:sym typeface="Calibri"/>
              </a:rPr>
              <a:t>th</a:t>
            </a:r>
            <a:r>
              <a:rPr lang="en-AU" sz="2400" b="0" i="0" u="none" strike="noStrike" cap="none">
                <a:solidFill>
                  <a:schemeClr val="dk1"/>
                </a:solidFill>
                <a:latin typeface="Calibri"/>
                <a:ea typeface="Calibri"/>
                <a:cs typeface="Calibri"/>
                <a:sym typeface="Calibri"/>
              </a:rPr>
              <a:t> March 2020 to 30</a:t>
            </a:r>
            <a:r>
              <a:rPr lang="en-AU" sz="2400" b="0" i="0" u="none" strike="noStrike" cap="none" baseline="30000">
                <a:solidFill>
                  <a:schemeClr val="dk1"/>
                </a:solidFill>
                <a:latin typeface="Calibri"/>
                <a:ea typeface="Calibri"/>
                <a:cs typeface="Calibri"/>
                <a:sym typeface="Calibri"/>
              </a:rPr>
              <a:t>th</a:t>
            </a:r>
            <a:r>
              <a:rPr lang="en-AU" sz="2400" b="0" i="0" u="none" strike="noStrike" cap="none">
                <a:solidFill>
                  <a:schemeClr val="dk1"/>
                </a:solidFill>
                <a:latin typeface="Calibri"/>
                <a:ea typeface="Calibri"/>
                <a:cs typeface="Calibri"/>
                <a:sym typeface="Calibri"/>
              </a:rPr>
              <a:t> June 2020 (</a:t>
            </a:r>
            <a:r>
              <a:rPr lang="en-AU" sz="2400" b="0" i="1" u="none" strike="noStrike" cap="none">
                <a:solidFill>
                  <a:schemeClr val="dk1"/>
                </a:solidFill>
                <a:latin typeface="Calibri"/>
                <a:ea typeface="Calibri"/>
                <a:cs typeface="Calibri"/>
                <a:sym typeface="Calibri"/>
              </a:rPr>
              <a:t>will revert to $1,000 as of the 1</a:t>
            </a:r>
            <a:r>
              <a:rPr lang="en-AU" sz="2400" b="0" i="1" u="none" strike="noStrike" cap="none" baseline="30000">
                <a:solidFill>
                  <a:schemeClr val="dk1"/>
                </a:solidFill>
                <a:latin typeface="Calibri"/>
                <a:ea typeface="Calibri"/>
                <a:cs typeface="Calibri"/>
                <a:sym typeface="Calibri"/>
              </a:rPr>
              <a:t>st</a:t>
            </a:r>
            <a:r>
              <a:rPr lang="en-AU" sz="2400" b="0" i="1" u="none" strike="noStrike" cap="none">
                <a:solidFill>
                  <a:schemeClr val="dk1"/>
                </a:solidFill>
                <a:latin typeface="Calibri"/>
                <a:ea typeface="Calibri"/>
                <a:cs typeface="Calibri"/>
                <a:sym typeface="Calibri"/>
              </a:rPr>
              <a:t> July 2020 – at this stage</a:t>
            </a:r>
            <a:r>
              <a:rPr lang="en-AU" sz="2400" b="0" i="0" u="none" strike="noStrike" cap="none">
                <a:solidFill>
                  <a:schemeClr val="dk1"/>
                </a:solidFill>
                <a:latin typeface="Calibri"/>
                <a:ea typeface="Calibri"/>
                <a:cs typeface="Calibri"/>
                <a:sym typeface="Calibri"/>
              </a:rPr>
              <a:t>)</a:t>
            </a:r>
            <a:endParaRPr/>
          </a:p>
          <a:p>
            <a:pPr marL="457200" marR="0" lvl="1" indent="0" algn="l" rtl="0">
              <a:spcBef>
                <a:spcPts val="0"/>
              </a:spcBef>
              <a:spcAft>
                <a:spcPts val="0"/>
              </a:spcAft>
              <a:buNone/>
            </a:pPr>
            <a:endParaRPr sz="2400" b="0" i="0" u="none" strike="noStrike" cap="none">
              <a:solidFill>
                <a:schemeClr val="dk1"/>
              </a:solidFill>
              <a:latin typeface="Calibri"/>
              <a:ea typeface="Calibri"/>
              <a:cs typeface="Calibri"/>
              <a:sym typeface="Calibri"/>
            </a:endParaRPr>
          </a:p>
          <a:p>
            <a:pPr marL="800100" marR="0" lvl="1" indent="-342900" algn="l" rtl="0">
              <a:spcBef>
                <a:spcPts val="0"/>
              </a:spcBef>
              <a:spcAft>
                <a:spcPts val="0"/>
              </a:spcAft>
              <a:buClr>
                <a:schemeClr val="dk1"/>
              </a:buClr>
              <a:buSzPts val="2400"/>
              <a:buFont typeface="Noto Sans Symbols"/>
              <a:buChar char="❑"/>
            </a:pPr>
            <a:r>
              <a:rPr lang="en-AU" sz="2400" b="0" i="0" u="none" strike="noStrike" cap="none">
                <a:solidFill>
                  <a:schemeClr val="dk1"/>
                </a:solidFill>
                <a:latin typeface="Calibri"/>
                <a:ea typeface="Calibri"/>
                <a:cs typeface="Calibri"/>
                <a:sym typeface="Calibri"/>
              </a:rPr>
              <a:t>  “Instant Asset Write Off” has been expanded to businesses with an aggregated turnover of up to $500 million.</a:t>
            </a:r>
            <a:endParaRPr/>
          </a:p>
          <a:p>
            <a:pPr marL="457200" marR="0" lvl="1" indent="0" algn="l" rtl="0">
              <a:spcBef>
                <a:spcPts val="0"/>
              </a:spcBef>
              <a:spcAft>
                <a:spcPts val="0"/>
              </a:spcAft>
              <a:buNone/>
            </a:pPr>
            <a:endParaRPr sz="2400" b="0" i="0" u="none" strike="noStrike" cap="none">
              <a:solidFill>
                <a:schemeClr val="dk1"/>
              </a:solidFill>
              <a:latin typeface="Calibri"/>
              <a:ea typeface="Calibri"/>
              <a:cs typeface="Calibri"/>
              <a:sym typeface="Calibri"/>
            </a:endParaRPr>
          </a:p>
          <a:p>
            <a:pPr marL="742950" marR="0" lvl="1" indent="-285750" algn="l" rtl="0">
              <a:spcBef>
                <a:spcPts val="0"/>
              </a:spcBef>
              <a:spcAft>
                <a:spcPts val="0"/>
              </a:spcAft>
              <a:buClr>
                <a:schemeClr val="dk1"/>
              </a:buClr>
              <a:buSzPts val="2400"/>
              <a:buFont typeface="Noto Sans Symbols"/>
              <a:buChar char="❑"/>
            </a:pPr>
            <a:r>
              <a:rPr lang="en-AU" sz="2400" b="0" i="0" u="none" strike="noStrike" cap="none">
                <a:solidFill>
                  <a:schemeClr val="dk1"/>
                </a:solidFill>
                <a:latin typeface="Calibri"/>
                <a:ea typeface="Calibri"/>
                <a:cs typeface="Calibri"/>
                <a:sym typeface="Calibri"/>
              </a:rPr>
              <a:t> Additional 5,000 businesses can access this that employ 1.9 million people. </a:t>
            </a:r>
            <a:r>
              <a:rPr lang="en-AU" sz="2400" b="0" i="1" u="none" strike="noStrike" cap="none">
                <a:solidFill>
                  <a:schemeClr val="dk1"/>
                </a:solidFill>
                <a:latin typeface="Calibri"/>
                <a:ea typeface="Calibri"/>
                <a:cs typeface="Calibri"/>
                <a:sym typeface="Calibri"/>
              </a:rPr>
              <a:t>(existing cap - $50 million). </a:t>
            </a:r>
            <a:endParaRPr sz="2400" b="0" i="0" u="none" strike="noStrike" cap="none">
              <a:solidFill>
                <a:schemeClr val="dk1"/>
              </a:solidFill>
              <a:latin typeface="Calibri"/>
              <a:ea typeface="Calibri"/>
              <a:cs typeface="Calibri"/>
              <a:sym typeface="Calibri"/>
            </a:endParaRPr>
          </a:p>
        </p:txBody>
      </p:sp>
      <p:pic>
        <p:nvPicPr>
          <p:cNvPr id="165" name="Google Shape;165;p20" descr="A picture containing drawing&#10;&#10;Description automatically generated"/>
          <p:cNvPicPr preferRelativeResize="0"/>
          <p:nvPr/>
        </p:nvPicPr>
        <p:blipFill rotWithShape="1">
          <a:blip r:embed="rId5">
            <a:alphaModFix/>
          </a:blip>
          <a:srcRect/>
          <a:stretch/>
        </p:blipFill>
        <p:spPr>
          <a:xfrm>
            <a:off x="10011027" y="16983"/>
            <a:ext cx="1790715" cy="951205"/>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70"/>
        <p:cNvGrpSpPr/>
        <p:nvPr/>
      </p:nvGrpSpPr>
      <p:grpSpPr>
        <a:xfrm>
          <a:off x="0" y="0"/>
          <a:ext cx="0" cy="0"/>
          <a:chOff x="0" y="0"/>
          <a:chExt cx="0" cy="0"/>
        </a:xfrm>
      </p:grpSpPr>
      <p:sp>
        <p:nvSpPr>
          <p:cNvPr id="171" name="Google Shape;171;p21"/>
          <p:cNvSpPr/>
          <p:nvPr/>
        </p:nvSpPr>
        <p:spPr>
          <a:xfrm>
            <a:off x="0" y="1026300"/>
            <a:ext cx="12192000" cy="58317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72" name="Google Shape;172;p21"/>
          <p:cNvSpPr txBox="1"/>
          <p:nvPr/>
        </p:nvSpPr>
        <p:spPr>
          <a:xfrm>
            <a:off x="12957767" y="7354509"/>
            <a:ext cx="647700" cy="157500"/>
          </a:xfrm>
          <a:prstGeom prst="rect">
            <a:avLst/>
          </a:prstGeom>
          <a:noFill/>
          <a:ln>
            <a:noFill/>
          </a:ln>
        </p:spPr>
        <p:txBody>
          <a:bodyPr spcFirstLastPara="1" wrap="square" lIns="121900" tIns="60950" rIns="121900" bIns="60950" anchor="ctr" anchorCtr="0">
            <a:noAutofit/>
          </a:bodyPr>
          <a:lstStyle/>
          <a:p>
            <a:pPr marL="0" marR="0" lvl="0" indent="0" algn="l" rtl="0">
              <a:spcBef>
                <a:spcPts val="0"/>
              </a:spcBef>
              <a:spcAft>
                <a:spcPts val="0"/>
              </a:spcAft>
              <a:buNone/>
            </a:pPr>
            <a:endParaRPr sz="2400">
              <a:solidFill>
                <a:srgbClr val="00A7E0"/>
              </a:solidFill>
              <a:latin typeface="Arial"/>
              <a:ea typeface="Arial"/>
              <a:cs typeface="Arial"/>
              <a:sym typeface="Arial"/>
            </a:endParaRPr>
          </a:p>
        </p:txBody>
      </p:sp>
      <p:pic>
        <p:nvPicPr>
          <p:cNvPr id="173" name="Google Shape;173;p21"/>
          <p:cNvPicPr preferRelativeResize="0"/>
          <p:nvPr/>
        </p:nvPicPr>
        <p:blipFill rotWithShape="1">
          <a:blip r:embed="rId3">
            <a:alphaModFix/>
          </a:blip>
          <a:srcRect/>
          <a:stretch/>
        </p:blipFill>
        <p:spPr>
          <a:xfrm>
            <a:off x="2588" y="-35136"/>
            <a:ext cx="2579246" cy="5924948"/>
          </a:xfrm>
          <a:prstGeom prst="rect">
            <a:avLst/>
          </a:prstGeom>
          <a:noFill/>
          <a:ln>
            <a:noFill/>
          </a:ln>
        </p:spPr>
      </p:pic>
      <p:pic>
        <p:nvPicPr>
          <p:cNvPr id="174" name="Google Shape;174;p21"/>
          <p:cNvPicPr preferRelativeResize="0">
            <a:picLocks noGrp="1"/>
          </p:cNvPicPr>
          <p:nvPr>
            <p:ph type="pic" idx="3"/>
          </p:nvPr>
        </p:nvPicPr>
        <p:blipFill rotWithShape="1">
          <a:blip r:embed="rId4">
            <a:alphaModFix/>
          </a:blip>
          <a:srcRect l="1248" r="1248"/>
          <a:stretch/>
        </p:blipFill>
        <p:spPr>
          <a:xfrm>
            <a:off x="2601" y="5716502"/>
            <a:ext cx="2716800" cy="1141500"/>
          </a:xfrm>
          <a:prstGeom prst="rect">
            <a:avLst/>
          </a:prstGeom>
          <a:solidFill>
            <a:schemeClr val="accent5"/>
          </a:solidFill>
          <a:ln>
            <a:noFill/>
          </a:ln>
        </p:spPr>
      </p:pic>
      <p:sp>
        <p:nvSpPr>
          <p:cNvPr id="175" name="Google Shape;175;p21"/>
          <p:cNvSpPr/>
          <p:nvPr/>
        </p:nvSpPr>
        <p:spPr>
          <a:xfrm>
            <a:off x="10905565" y="2675965"/>
            <a:ext cx="1286400" cy="4182000"/>
          </a:xfrm>
          <a:prstGeom prst="triangle">
            <a:avLst>
              <a:gd name="adj" fmla="val 99867"/>
            </a:avLst>
          </a:prstGeom>
          <a:solidFill>
            <a:srgbClr val="2E75B5"/>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76" name="Google Shape;176;p21"/>
          <p:cNvSpPr txBox="1"/>
          <p:nvPr/>
        </p:nvSpPr>
        <p:spPr>
          <a:xfrm>
            <a:off x="0" y="271995"/>
            <a:ext cx="12192000" cy="58470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AU" sz="3200" b="1">
                <a:solidFill>
                  <a:schemeClr val="accent1"/>
                </a:solidFill>
                <a:latin typeface="Calibri"/>
                <a:ea typeface="Calibri"/>
                <a:cs typeface="Calibri"/>
                <a:sym typeface="Calibri"/>
              </a:rPr>
              <a:t>Support for Business</a:t>
            </a:r>
            <a:endParaRPr/>
          </a:p>
        </p:txBody>
      </p:sp>
      <p:sp>
        <p:nvSpPr>
          <p:cNvPr id="177" name="Google Shape;177;p21"/>
          <p:cNvSpPr txBox="1"/>
          <p:nvPr/>
        </p:nvSpPr>
        <p:spPr>
          <a:xfrm>
            <a:off x="2168094" y="1256543"/>
            <a:ext cx="9151200" cy="3908700"/>
          </a:xfrm>
          <a:prstGeom prst="rect">
            <a:avLst/>
          </a:prstGeom>
          <a:noFill/>
          <a:ln>
            <a:noFill/>
          </a:ln>
        </p:spPr>
        <p:txBody>
          <a:bodyPr spcFirstLastPara="1" wrap="square" lIns="91425" tIns="45700" rIns="91425" bIns="45700" anchor="t" anchorCtr="0">
            <a:noAutofit/>
          </a:bodyPr>
          <a:lstStyle/>
          <a:p>
            <a:pPr marL="0" lvl="0" indent="0" algn="ctr" rtl="0">
              <a:spcBef>
                <a:spcPts val="0"/>
              </a:spcBef>
              <a:spcAft>
                <a:spcPts val="0"/>
              </a:spcAft>
              <a:buNone/>
            </a:pPr>
            <a:r>
              <a:rPr lang="en-AU" sz="2400" b="1">
                <a:solidFill>
                  <a:schemeClr val="dk1"/>
                </a:solidFill>
                <a:latin typeface="Calibri"/>
                <a:ea typeface="Calibri"/>
                <a:cs typeface="Calibri"/>
                <a:sym typeface="Calibri"/>
              </a:rPr>
              <a:t>Warning re Motor Vehicles</a:t>
            </a:r>
            <a:endParaRPr>
              <a:solidFill>
                <a:schemeClr val="dk1"/>
              </a:solidFill>
            </a:endParaRPr>
          </a:p>
          <a:p>
            <a:pPr marL="457200" lvl="0" indent="0" algn="l" rtl="0">
              <a:spcBef>
                <a:spcPts val="0"/>
              </a:spcBef>
              <a:spcAft>
                <a:spcPts val="0"/>
              </a:spcAft>
              <a:buNone/>
            </a:pPr>
            <a:endParaRPr sz="1800">
              <a:solidFill>
                <a:schemeClr val="dk1"/>
              </a:solidFill>
              <a:latin typeface="Calibri"/>
              <a:ea typeface="Calibri"/>
              <a:cs typeface="Calibri"/>
              <a:sym typeface="Calibri"/>
            </a:endParaRPr>
          </a:p>
          <a:p>
            <a:pPr marL="914400" lvl="0" indent="0" algn="l" rtl="0">
              <a:spcBef>
                <a:spcPts val="0"/>
              </a:spcBef>
              <a:spcAft>
                <a:spcPts val="0"/>
              </a:spcAft>
              <a:buNone/>
            </a:pPr>
            <a:r>
              <a:rPr lang="en-AU" sz="2400">
                <a:solidFill>
                  <a:schemeClr val="dk1"/>
                </a:solidFill>
                <a:latin typeface="Calibri"/>
                <a:ea typeface="Calibri"/>
                <a:cs typeface="Calibri"/>
                <a:sym typeface="Calibri"/>
              </a:rPr>
              <a:t>If it is a passenger vehicle then Depreciation limited to the Car limit of $57,581.</a:t>
            </a:r>
            <a:endParaRPr sz="2400">
              <a:solidFill>
                <a:schemeClr val="dk1"/>
              </a:solidFill>
              <a:latin typeface="Calibri"/>
              <a:ea typeface="Calibri"/>
              <a:cs typeface="Calibri"/>
              <a:sym typeface="Calibri"/>
            </a:endParaRPr>
          </a:p>
          <a:p>
            <a:pPr marL="914400" lvl="0" indent="0" algn="l" rtl="0">
              <a:spcBef>
                <a:spcPts val="0"/>
              </a:spcBef>
              <a:spcAft>
                <a:spcPts val="0"/>
              </a:spcAft>
              <a:buNone/>
            </a:pPr>
            <a:endParaRPr sz="2400">
              <a:solidFill>
                <a:schemeClr val="dk1"/>
              </a:solidFill>
              <a:latin typeface="Calibri"/>
              <a:ea typeface="Calibri"/>
              <a:cs typeface="Calibri"/>
              <a:sym typeface="Calibri"/>
            </a:endParaRPr>
          </a:p>
          <a:p>
            <a:pPr marL="914400" lvl="0" indent="0" algn="l" rtl="0">
              <a:spcBef>
                <a:spcPts val="0"/>
              </a:spcBef>
              <a:spcAft>
                <a:spcPts val="0"/>
              </a:spcAft>
              <a:buNone/>
            </a:pPr>
            <a:r>
              <a:rPr lang="en-AU" sz="2400">
                <a:solidFill>
                  <a:schemeClr val="dk1"/>
                </a:solidFill>
                <a:latin typeface="Calibri"/>
                <a:ea typeface="Calibri"/>
                <a:cs typeface="Calibri"/>
                <a:sym typeface="Calibri"/>
              </a:rPr>
              <a:t>Quick example, Sally purchases a new BMW for $150,000 and uses it 50% in her business. </a:t>
            </a:r>
            <a:endParaRPr sz="2400">
              <a:solidFill>
                <a:schemeClr val="dk1"/>
              </a:solidFill>
              <a:latin typeface="Calibri"/>
              <a:ea typeface="Calibri"/>
              <a:cs typeface="Calibri"/>
              <a:sym typeface="Calibri"/>
            </a:endParaRPr>
          </a:p>
          <a:p>
            <a:pPr marL="914400" lvl="0" indent="0" algn="l" rtl="0">
              <a:spcBef>
                <a:spcPts val="0"/>
              </a:spcBef>
              <a:spcAft>
                <a:spcPts val="0"/>
              </a:spcAft>
              <a:buNone/>
            </a:pPr>
            <a:endParaRPr sz="2400">
              <a:solidFill>
                <a:schemeClr val="dk1"/>
              </a:solidFill>
              <a:latin typeface="Calibri"/>
              <a:ea typeface="Calibri"/>
              <a:cs typeface="Calibri"/>
              <a:sym typeface="Calibri"/>
            </a:endParaRPr>
          </a:p>
          <a:p>
            <a:pPr marL="914400" lvl="0" indent="0" algn="l" rtl="0">
              <a:spcBef>
                <a:spcPts val="0"/>
              </a:spcBef>
              <a:spcAft>
                <a:spcPts val="0"/>
              </a:spcAft>
              <a:buNone/>
            </a:pPr>
            <a:r>
              <a:rPr lang="en-AU" sz="2400">
                <a:solidFill>
                  <a:schemeClr val="dk1"/>
                </a:solidFill>
                <a:latin typeface="Calibri"/>
                <a:ea typeface="Calibri"/>
                <a:cs typeface="Calibri"/>
                <a:sym typeface="Calibri"/>
              </a:rPr>
              <a:t>GST limited to 50% of $5,758.10 (10% GST on $57,581)</a:t>
            </a:r>
            <a:endParaRPr sz="2400">
              <a:solidFill>
                <a:schemeClr val="dk1"/>
              </a:solidFill>
              <a:latin typeface="Calibri"/>
              <a:ea typeface="Calibri"/>
              <a:cs typeface="Calibri"/>
              <a:sym typeface="Calibri"/>
            </a:endParaRPr>
          </a:p>
          <a:p>
            <a:pPr marL="914400" lvl="0" indent="0" algn="l" rtl="0">
              <a:spcBef>
                <a:spcPts val="0"/>
              </a:spcBef>
              <a:spcAft>
                <a:spcPts val="0"/>
              </a:spcAft>
              <a:buNone/>
            </a:pPr>
            <a:endParaRPr sz="2400">
              <a:solidFill>
                <a:schemeClr val="dk1"/>
              </a:solidFill>
              <a:latin typeface="Calibri"/>
              <a:ea typeface="Calibri"/>
              <a:cs typeface="Calibri"/>
              <a:sym typeface="Calibri"/>
            </a:endParaRPr>
          </a:p>
          <a:p>
            <a:pPr marL="914400" lvl="0" indent="0" algn="l" rtl="0">
              <a:spcBef>
                <a:spcPts val="0"/>
              </a:spcBef>
              <a:spcAft>
                <a:spcPts val="0"/>
              </a:spcAft>
              <a:buNone/>
            </a:pPr>
            <a:r>
              <a:rPr lang="en-AU" sz="2400">
                <a:solidFill>
                  <a:schemeClr val="dk1"/>
                </a:solidFill>
                <a:latin typeface="Calibri"/>
                <a:ea typeface="Calibri"/>
                <a:cs typeface="Calibri"/>
                <a:sym typeface="Calibri"/>
              </a:rPr>
              <a:t>Instant write off limited to 50% of $57,581 = $28,791</a:t>
            </a:r>
            <a:endParaRPr sz="2400">
              <a:solidFill>
                <a:schemeClr val="dk1"/>
              </a:solidFill>
              <a:latin typeface="Calibri"/>
              <a:ea typeface="Calibri"/>
              <a:cs typeface="Calibri"/>
              <a:sym typeface="Calibri"/>
            </a:endParaRPr>
          </a:p>
          <a:p>
            <a:pPr marL="457200" marR="0" lvl="0" indent="0" algn="l" rtl="0">
              <a:spcBef>
                <a:spcPts val="0"/>
              </a:spcBef>
              <a:spcAft>
                <a:spcPts val="0"/>
              </a:spcAft>
              <a:buNone/>
            </a:pPr>
            <a:endParaRPr sz="2400" b="1">
              <a:solidFill>
                <a:schemeClr val="dk1"/>
              </a:solidFill>
              <a:latin typeface="Calibri"/>
              <a:ea typeface="Calibri"/>
              <a:cs typeface="Calibri"/>
              <a:sym typeface="Calibri"/>
            </a:endParaRPr>
          </a:p>
        </p:txBody>
      </p:sp>
      <p:pic>
        <p:nvPicPr>
          <p:cNvPr id="178" name="Google Shape;178;p21" descr="A picture containing drawing&#10;&#10;Description automatically generated"/>
          <p:cNvPicPr preferRelativeResize="0"/>
          <p:nvPr/>
        </p:nvPicPr>
        <p:blipFill rotWithShape="1">
          <a:blip r:embed="rId5">
            <a:alphaModFix/>
          </a:blip>
          <a:srcRect/>
          <a:stretch/>
        </p:blipFill>
        <p:spPr>
          <a:xfrm>
            <a:off x="10011027" y="16983"/>
            <a:ext cx="1790715" cy="951205"/>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83"/>
        <p:cNvGrpSpPr/>
        <p:nvPr/>
      </p:nvGrpSpPr>
      <p:grpSpPr>
        <a:xfrm>
          <a:off x="0" y="0"/>
          <a:ext cx="0" cy="0"/>
          <a:chOff x="0" y="0"/>
          <a:chExt cx="0" cy="0"/>
        </a:xfrm>
      </p:grpSpPr>
      <p:sp>
        <p:nvSpPr>
          <p:cNvPr id="184" name="Google Shape;184;p22"/>
          <p:cNvSpPr/>
          <p:nvPr/>
        </p:nvSpPr>
        <p:spPr>
          <a:xfrm>
            <a:off x="1" y="1163900"/>
            <a:ext cx="12192000" cy="5694102"/>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85" name="Google Shape;185;p22"/>
          <p:cNvSpPr txBox="1"/>
          <p:nvPr/>
        </p:nvSpPr>
        <p:spPr>
          <a:xfrm>
            <a:off x="12957767" y="7354509"/>
            <a:ext cx="647733" cy="157537"/>
          </a:xfrm>
          <a:prstGeom prst="rect">
            <a:avLst/>
          </a:prstGeom>
          <a:noFill/>
          <a:ln>
            <a:noFill/>
          </a:ln>
        </p:spPr>
        <p:txBody>
          <a:bodyPr spcFirstLastPara="1" wrap="square" lIns="121900" tIns="60950" rIns="121900" bIns="60950" anchor="ctr" anchorCtr="0">
            <a:noAutofit/>
          </a:bodyPr>
          <a:lstStyle/>
          <a:p>
            <a:pPr marL="0" marR="0" lvl="0" indent="0" algn="l" rtl="0">
              <a:spcBef>
                <a:spcPts val="0"/>
              </a:spcBef>
              <a:spcAft>
                <a:spcPts val="0"/>
              </a:spcAft>
              <a:buNone/>
            </a:pPr>
            <a:endParaRPr sz="2400">
              <a:solidFill>
                <a:srgbClr val="00A7E0"/>
              </a:solidFill>
              <a:latin typeface="Arial"/>
              <a:ea typeface="Arial"/>
              <a:cs typeface="Arial"/>
              <a:sym typeface="Arial"/>
            </a:endParaRPr>
          </a:p>
        </p:txBody>
      </p:sp>
      <p:pic>
        <p:nvPicPr>
          <p:cNvPr id="186" name="Google Shape;186;p22"/>
          <p:cNvPicPr preferRelativeResize="0"/>
          <p:nvPr/>
        </p:nvPicPr>
        <p:blipFill rotWithShape="1">
          <a:blip r:embed="rId3">
            <a:alphaModFix/>
          </a:blip>
          <a:srcRect/>
          <a:stretch/>
        </p:blipFill>
        <p:spPr>
          <a:xfrm>
            <a:off x="2588" y="-35136"/>
            <a:ext cx="2579247" cy="5924948"/>
          </a:xfrm>
          <a:prstGeom prst="rect">
            <a:avLst/>
          </a:prstGeom>
          <a:noFill/>
          <a:ln>
            <a:noFill/>
          </a:ln>
        </p:spPr>
      </p:pic>
      <p:pic>
        <p:nvPicPr>
          <p:cNvPr id="187" name="Google Shape;187;p22"/>
          <p:cNvPicPr preferRelativeResize="0">
            <a:picLocks noGrp="1"/>
          </p:cNvPicPr>
          <p:nvPr>
            <p:ph type="pic" idx="3"/>
          </p:nvPr>
        </p:nvPicPr>
        <p:blipFill rotWithShape="1">
          <a:blip r:embed="rId4">
            <a:alphaModFix/>
          </a:blip>
          <a:srcRect l="1245" r="1246"/>
          <a:stretch/>
        </p:blipFill>
        <p:spPr>
          <a:xfrm>
            <a:off x="2600" y="5600050"/>
            <a:ext cx="2993100" cy="1257900"/>
          </a:xfrm>
          <a:prstGeom prst="rect">
            <a:avLst/>
          </a:prstGeom>
          <a:solidFill>
            <a:schemeClr val="accent5"/>
          </a:solidFill>
          <a:ln>
            <a:noFill/>
          </a:ln>
        </p:spPr>
      </p:pic>
      <p:sp>
        <p:nvSpPr>
          <p:cNvPr id="188" name="Google Shape;188;p22"/>
          <p:cNvSpPr/>
          <p:nvPr/>
        </p:nvSpPr>
        <p:spPr>
          <a:xfrm>
            <a:off x="10905565" y="2675965"/>
            <a:ext cx="1286436" cy="4182035"/>
          </a:xfrm>
          <a:prstGeom prst="triangle">
            <a:avLst>
              <a:gd name="adj" fmla="val 99867"/>
            </a:avLst>
          </a:prstGeom>
          <a:solidFill>
            <a:srgbClr val="2E75B5"/>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89" name="Google Shape;189;p22"/>
          <p:cNvSpPr txBox="1"/>
          <p:nvPr/>
        </p:nvSpPr>
        <p:spPr>
          <a:xfrm>
            <a:off x="543340" y="294880"/>
            <a:ext cx="11346216" cy="584775"/>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AU" sz="3200" b="1">
                <a:solidFill>
                  <a:schemeClr val="accent1"/>
                </a:solidFill>
                <a:latin typeface="Calibri"/>
                <a:ea typeface="Calibri"/>
                <a:cs typeface="Calibri"/>
                <a:sym typeface="Calibri"/>
              </a:rPr>
              <a:t>Objective of Economic Response </a:t>
            </a:r>
            <a:endParaRPr/>
          </a:p>
        </p:txBody>
      </p:sp>
      <p:sp>
        <p:nvSpPr>
          <p:cNvPr id="190" name="Google Shape;190;p22"/>
          <p:cNvSpPr txBox="1"/>
          <p:nvPr/>
        </p:nvSpPr>
        <p:spPr>
          <a:xfrm>
            <a:off x="2124731" y="1304606"/>
            <a:ext cx="9404659" cy="2554545"/>
          </a:xfrm>
          <a:prstGeom prst="rect">
            <a:avLst/>
          </a:prstGeom>
          <a:noFill/>
          <a:ln>
            <a:noFill/>
          </a:ln>
        </p:spPr>
        <p:txBody>
          <a:bodyPr spcFirstLastPara="1" wrap="square" lIns="91425" tIns="45700" rIns="91425" bIns="45700" anchor="t" anchorCtr="0">
            <a:noAutofit/>
          </a:bodyPr>
          <a:lstStyle/>
          <a:p>
            <a:pPr marL="285750" marR="0" lvl="0" indent="-285750" algn="l" rtl="0">
              <a:spcBef>
                <a:spcPts val="0"/>
              </a:spcBef>
              <a:spcAft>
                <a:spcPts val="0"/>
              </a:spcAft>
              <a:buClr>
                <a:schemeClr val="dk1"/>
              </a:buClr>
              <a:buSzPts val="2000"/>
              <a:buFont typeface="Noto Sans Symbols"/>
              <a:buChar char="❑"/>
            </a:pPr>
            <a:r>
              <a:rPr lang="en-AU" sz="2000">
                <a:solidFill>
                  <a:schemeClr val="dk1"/>
                </a:solidFill>
                <a:latin typeface="Calibri"/>
                <a:ea typeface="Calibri"/>
                <a:cs typeface="Calibri"/>
                <a:sym typeface="Calibri"/>
              </a:rPr>
              <a:t>First 2 packages - $189 billion (includes debt facility from RBA of $105 billion)</a:t>
            </a:r>
            <a:endParaRPr/>
          </a:p>
          <a:p>
            <a:pPr marL="285750" marR="0" lvl="0" indent="-158750" algn="l" rtl="0">
              <a:spcBef>
                <a:spcPts val="0"/>
              </a:spcBef>
              <a:spcAft>
                <a:spcPts val="0"/>
              </a:spcAft>
              <a:buClr>
                <a:schemeClr val="dk1"/>
              </a:buClr>
              <a:buSzPts val="2000"/>
              <a:buFont typeface="Noto Sans Symbols"/>
              <a:buNone/>
            </a:pPr>
            <a:endParaRPr sz="2000">
              <a:solidFill>
                <a:schemeClr val="dk1"/>
              </a:solidFill>
              <a:latin typeface="Calibri"/>
              <a:ea typeface="Calibri"/>
              <a:cs typeface="Calibri"/>
              <a:sym typeface="Calibri"/>
            </a:endParaRPr>
          </a:p>
          <a:p>
            <a:pPr marL="285750" marR="0" lvl="0" indent="-285750" algn="l" rtl="0">
              <a:spcBef>
                <a:spcPts val="0"/>
              </a:spcBef>
              <a:spcAft>
                <a:spcPts val="0"/>
              </a:spcAft>
              <a:buClr>
                <a:schemeClr val="dk1"/>
              </a:buClr>
              <a:buSzPts val="2000"/>
              <a:buFont typeface="Noto Sans Symbols"/>
              <a:buChar char="❑"/>
            </a:pPr>
            <a:r>
              <a:rPr lang="en-AU" sz="2000">
                <a:solidFill>
                  <a:schemeClr val="dk1"/>
                </a:solidFill>
                <a:latin typeface="Calibri"/>
                <a:ea typeface="Calibri"/>
                <a:cs typeface="Calibri"/>
                <a:sym typeface="Calibri"/>
              </a:rPr>
              <a:t>3</a:t>
            </a:r>
            <a:r>
              <a:rPr lang="en-AU" sz="2000" baseline="30000">
                <a:solidFill>
                  <a:schemeClr val="dk1"/>
                </a:solidFill>
                <a:latin typeface="Calibri"/>
                <a:ea typeface="Calibri"/>
                <a:cs typeface="Calibri"/>
                <a:sym typeface="Calibri"/>
              </a:rPr>
              <a:t>rd</a:t>
            </a:r>
            <a:r>
              <a:rPr lang="en-AU" sz="2000">
                <a:solidFill>
                  <a:schemeClr val="dk1"/>
                </a:solidFill>
                <a:latin typeface="Calibri"/>
                <a:ea typeface="Calibri"/>
                <a:cs typeface="Calibri"/>
                <a:sym typeface="Calibri"/>
              </a:rPr>
              <a:t> Package - $130 billion.</a:t>
            </a:r>
            <a:endParaRPr/>
          </a:p>
          <a:p>
            <a:pPr marL="285750" marR="0" lvl="0" indent="-158750" algn="l" rtl="0">
              <a:spcBef>
                <a:spcPts val="0"/>
              </a:spcBef>
              <a:spcAft>
                <a:spcPts val="0"/>
              </a:spcAft>
              <a:buClr>
                <a:schemeClr val="dk1"/>
              </a:buClr>
              <a:buSzPts val="2000"/>
              <a:buFont typeface="Noto Sans Symbols"/>
              <a:buNone/>
            </a:pPr>
            <a:endParaRPr sz="2000">
              <a:solidFill>
                <a:schemeClr val="dk1"/>
              </a:solidFill>
              <a:latin typeface="Calibri"/>
              <a:ea typeface="Calibri"/>
              <a:cs typeface="Calibri"/>
              <a:sym typeface="Calibri"/>
            </a:endParaRPr>
          </a:p>
          <a:p>
            <a:pPr marL="285750" marR="0" lvl="0" indent="-285750" algn="l" rtl="0">
              <a:spcBef>
                <a:spcPts val="0"/>
              </a:spcBef>
              <a:spcAft>
                <a:spcPts val="0"/>
              </a:spcAft>
              <a:buClr>
                <a:schemeClr val="dk1"/>
              </a:buClr>
              <a:buSzPts val="2000"/>
              <a:buFont typeface="Noto Sans Symbols"/>
              <a:buChar char="❑"/>
            </a:pPr>
            <a:r>
              <a:rPr lang="en-AU" sz="2000">
                <a:solidFill>
                  <a:schemeClr val="dk1"/>
                </a:solidFill>
                <a:latin typeface="Calibri"/>
                <a:ea typeface="Calibri"/>
                <a:cs typeface="Calibri"/>
                <a:sym typeface="Calibri"/>
              </a:rPr>
              <a:t>$319 billion to date – 16% of GDP (GFC - $52 billion, about 3 to 4% of GDP)</a:t>
            </a:r>
            <a:endParaRPr/>
          </a:p>
          <a:p>
            <a:pPr marL="285750" marR="0" lvl="0" indent="-158750" algn="l" rtl="0">
              <a:spcBef>
                <a:spcPts val="0"/>
              </a:spcBef>
              <a:spcAft>
                <a:spcPts val="0"/>
              </a:spcAft>
              <a:buClr>
                <a:schemeClr val="dk1"/>
              </a:buClr>
              <a:buSzPts val="2000"/>
              <a:buFont typeface="Noto Sans Symbols"/>
              <a:buNone/>
            </a:pPr>
            <a:endParaRPr sz="2000">
              <a:solidFill>
                <a:schemeClr val="dk1"/>
              </a:solidFill>
              <a:latin typeface="Calibri"/>
              <a:ea typeface="Calibri"/>
              <a:cs typeface="Calibri"/>
              <a:sym typeface="Calibri"/>
            </a:endParaRPr>
          </a:p>
          <a:p>
            <a:pPr marL="285750" marR="0" lvl="0" indent="-285750" algn="l" rtl="0">
              <a:spcBef>
                <a:spcPts val="0"/>
              </a:spcBef>
              <a:spcAft>
                <a:spcPts val="0"/>
              </a:spcAft>
              <a:buClr>
                <a:schemeClr val="dk1"/>
              </a:buClr>
              <a:buSzPts val="2000"/>
              <a:buFont typeface="Noto Sans Symbols"/>
              <a:buChar char="❑"/>
            </a:pPr>
            <a:r>
              <a:rPr lang="en-AU" sz="2000">
                <a:solidFill>
                  <a:schemeClr val="dk1"/>
                </a:solidFill>
                <a:latin typeface="Calibri"/>
                <a:ea typeface="Calibri"/>
                <a:cs typeface="Calibri"/>
                <a:sym typeface="Calibri"/>
              </a:rPr>
              <a:t>Initiatives are intended to support households and businesses through the current economic consequences of COVID-19</a:t>
            </a:r>
            <a:endParaRPr/>
          </a:p>
        </p:txBody>
      </p:sp>
      <p:pic>
        <p:nvPicPr>
          <p:cNvPr id="191" name="Google Shape;191;p22" descr="A picture containing drawing&#10;&#10;Description automatically generated"/>
          <p:cNvPicPr preferRelativeResize="0"/>
          <p:nvPr/>
        </p:nvPicPr>
        <p:blipFill rotWithShape="1">
          <a:blip r:embed="rId5">
            <a:alphaModFix/>
          </a:blip>
          <a:srcRect/>
          <a:stretch/>
        </p:blipFill>
        <p:spPr>
          <a:xfrm>
            <a:off x="10011027" y="16983"/>
            <a:ext cx="1972077" cy="1047542"/>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96"/>
        <p:cNvGrpSpPr/>
        <p:nvPr/>
      </p:nvGrpSpPr>
      <p:grpSpPr>
        <a:xfrm>
          <a:off x="0" y="0"/>
          <a:ext cx="0" cy="0"/>
          <a:chOff x="0" y="0"/>
          <a:chExt cx="0" cy="0"/>
        </a:xfrm>
      </p:grpSpPr>
      <p:sp>
        <p:nvSpPr>
          <p:cNvPr id="197" name="Google Shape;197;p23"/>
          <p:cNvSpPr/>
          <p:nvPr/>
        </p:nvSpPr>
        <p:spPr>
          <a:xfrm>
            <a:off x="0" y="1041000"/>
            <a:ext cx="12192000" cy="5817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98" name="Google Shape;198;p23"/>
          <p:cNvSpPr txBox="1"/>
          <p:nvPr/>
        </p:nvSpPr>
        <p:spPr>
          <a:xfrm>
            <a:off x="12957767" y="7354509"/>
            <a:ext cx="647733" cy="157537"/>
          </a:xfrm>
          <a:prstGeom prst="rect">
            <a:avLst/>
          </a:prstGeom>
          <a:noFill/>
          <a:ln>
            <a:noFill/>
          </a:ln>
        </p:spPr>
        <p:txBody>
          <a:bodyPr spcFirstLastPara="1" wrap="square" lIns="121900" tIns="60950" rIns="121900" bIns="60950" anchor="ctr" anchorCtr="0">
            <a:noAutofit/>
          </a:bodyPr>
          <a:lstStyle/>
          <a:p>
            <a:pPr marL="0" marR="0" lvl="0" indent="0" algn="l" rtl="0">
              <a:spcBef>
                <a:spcPts val="0"/>
              </a:spcBef>
              <a:spcAft>
                <a:spcPts val="0"/>
              </a:spcAft>
              <a:buNone/>
            </a:pPr>
            <a:endParaRPr sz="2400">
              <a:solidFill>
                <a:srgbClr val="00A7E0"/>
              </a:solidFill>
              <a:latin typeface="Arial"/>
              <a:ea typeface="Arial"/>
              <a:cs typeface="Arial"/>
              <a:sym typeface="Arial"/>
            </a:endParaRPr>
          </a:p>
        </p:txBody>
      </p:sp>
      <p:pic>
        <p:nvPicPr>
          <p:cNvPr id="199" name="Google Shape;199;p23"/>
          <p:cNvPicPr preferRelativeResize="0"/>
          <p:nvPr/>
        </p:nvPicPr>
        <p:blipFill rotWithShape="1">
          <a:blip r:embed="rId3">
            <a:alphaModFix/>
          </a:blip>
          <a:srcRect/>
          <a:stretch/>
        </p:blipFill>
        <p:spPr>
          <a:xfrm>
            <a:off x="2588" y="-35136"/>
            <a:ext cx="2579247" cy="5924948"/>
          </a:xfrm>
          <a:prstGeom prst="rect">
            <a:avLst/>
          </a:prstGeom>
          <a:noFill/>
          <a:ln>
            <a:noFill/>
          </a:ln>
        </p:spPr>
      </p:pic>
      <p:pic>
        <p:nvPicPr>
          <p:cNvPr id="200" name="Google Shape;200;p23"/>
          <p:cNvPicPr preferRelativeResize="0">
            <a:picLocks noGrp="1"/>
          </p:cNvPicPr>
          <p:nvPr>
            <p:ph type="pic" idx="3"/>
          </p:nvPr>
        </p:nvPicPr>
        <p:blipFill rotWithShape="1">
          <a:blip r:embed="rId4">
            <a:alphaModFix/>
          </a:blip>
          <a:srcRect l="1245" r="1246"/>
          <a:stretch/>
        </p:blipFill>
        <p:spPr>
          <a:xfrm>
            <a:off x="2591" y="5740154"/>
            <a:ext cx="2659800" cy="1117800"/>
          </a:xfrm>
          <a:prstGeom prst="rect">
            <a:avLst/>
          </a:prstGeom>
          <a:solidFill>
            <a:schemeClr val="accent5"/>
          </a:solidFill>
          <a:ln>
            <a:noFill/>
          </a:ln>
        </p:spPr>
      </p:pic>
      <p:sp>
        <p:nvSpPr>
          <p:cNvPr id="201" name="Google Shape;201;p23"/>
          <p:cNvSpPr/>
          <p:nvPr/>
        </p:nvSpPr>
        <p:spPr>
          <a:xfrm>
            <a:off x="10905565" y="2675965"/>
            <a:ext cx="1286436" cy="4182035"/>
          </a:xfrm>
          <a:prstGeom prst="triangle">
            <a:avLst>
              <a:gd name="adj" fmla="val 99867"/>
            </a:avLst>
          </a:prstGeom>
          <a:solidFill>
            <a:srgbClr val="2E75B5"/>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202" name="Google Shape;202;p23"/>
          <p:cNvSpPr txBox="1"/>
          <p:nvPr/>
        </p:nvSpPr>
        <p:spPr>
          <a:xfrm>
            <a:off x="0" y="231302"/>
            <a:ext cx="12191999" cy="584775"/>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AU" sz="3200" b="1">
                <a:solidFill>
                  <a:schemeClr val="accent1"/>
                </a:solidFill>
                <a:latin typeface="Calibri"/>
                <a:ea typeface="Calibri"/>
                <a:cs typeface="Calibri"/>
                <a:sym typeface="Calibri"/>
              </a:rPr>
              <a:t>Boosting Cashflow - EMPLOYERS ONLY</a:t>
            </a:r>
            <a:endParaRPr/>
          </a:p>
        </p:txBody>
      </p:sp>
      <p:pic>
        <p:nvPicPr>
          <p:cNvPr id="203" name="Google Shape;203;p23"/>
          <p:cNvPicPr preferRelativeResize="0"/>
          <p:nvPr/>
        </p:nvPicPr>
        <p:blipFill rotWithShape="1">
          <a:blip r:embed="rId5">
            <a:alphaModFix/>
          </a:blip>
          <a:srcRect/>
          <a:stretch/>
        </p:blipFill>
        <p:spPr>
          <a:xfrm>
            <a:off x="2662400" y="3251525"/>
            <a:ext cx="6981700" cy="2010150"/>
          </a:xfrm>
          <a:prstGeom prst="rect">
            <a:avLst/>
          </a:prstGeom>
          <a:noFill/>
          <a:ln>
            <a:noFill/>
          </a:ln>
        </p:spPr>
      </p:pic>
      <p:sp>
        <p:nvSpPr>
          <p:cNvPr id="204" name="Google Shape;204;p23"/>
          <p:cNvSpPr/>
          <p:nvPr/>
        </p:nvSpPr>
        <p:spPr>
          <a:xfrm>
            <a:off x="2659824" y="4086440"/>
            <a:ext cx="223138" cy="538609"/>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chemeClr val="dk1"/>
              </a:buClr>
              <a:buSzPts val="1100"/>
              <a:buFont typeface="Arial"/>
              <a:buNone/>
            </a:pPr>
            <a:r>
              <a:rPr lang="en-AU" sz="1100" b="0" i="0" u="none" strike="noStrike" cap="none">
                <a:solidFill>
                  <a:schemeClr val="dk1"/>
                </a:solidFill>
                <a:latin typeface="Arial"/>
                <a:ea typeface="Arial"/>
                <a:cs typeface="Arial"/>
                <a:sym typeface="Arial"/>
              </a:rPr>
              <a:t>:</a:t>
            </a:r>
            <a:endParaRPr sz="1100" b="0" i="0" u="none" strike="noStrike" cap="none">
              <a:solidFill>
                <a:schemeClr val="dk1"/>
              </a:solidFill>
              <a:latin typeface="Arial"/>
              <a:ea typeface="Arial"/>
              <a:cs typeface="Arial"/>
              <a:sym typeface="Arial"/>
            </a:endParaRPr>
          </a:p>
          <a:p>
            <a:pPr marL="0" marR="0" lvl="0" indent="0" algn="l" rtl="0">
              <a:lnSpc>
                <a:spcPct val="100000"/>
              </a:lnSpc>
              <a:spcBef>
                <a:spcPts val="0"/>
              </a:spcBef>
              <a:spcAft>
                <a:spcPts val="0"/>
              </a:spcAft>
              <a:buClr>
                <a:schemeClr val="dk1"/>
              </a:buClr>
              <a:buSzPts val="1800"/>
              <a:buFont typeface="Calibri"/>
              <a:buNone/>
            </a:pPr>
            <a:endParaRPr sz="1800" b="0" i="0" u="none" strike="noStrike" cap="none">
              <a:solidFill>
                <a:schemeClr val="dk1"/>
              </a:solidFill>
              <a:latin typeface="Arial"/>
              <a:ea typeface="Arial"/>
              <a:cs typeface="Arial"/>
              <a:sym typeface="Arial"/>
            </a:endParaRPr>
          </a:p>
        </p:txBody>
      </p:sp>
      <p:sp>
        <p:nvSpPr>
          <p:cNvPr id="205" name="Google Shape;205;p23"/>
          <p:cNvSpPr txBox="1"/>
          <p:nvPr/>
        </p:nvSpPr>
        <p:spPr>
          <a:xfrm>
            <a:off x="2168094" y="1041009"/>
            <a:ext cx="9198600" cy="37242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AU" sz="2400" b="1">
                <a:solidFill>
                  <a:schemeClr val="dk1"/>
                </a:solidFill>
                <a:latin typeface="Calibri"/>
                <a:ea typeface="Calibri"/>
                <a:cs typeface="Calibri"/>
                <a:sym typeface="Calibri"/>
              </a:rPr>
              <a:t>Example</a:t>
            </a:r>
            <a:endParaRPr/>
          </a:p>
          <a:p>
            <a:pPr marL="742950" marR="0" lvl="1" indent="-285750" algn="l" rtl="0">
              <a:spcBef>
                <a:spcPts val="0"/>
              </a:spcBef>
              <a:spcAft>
                <a:spcPts val="0"/>
              </a:spcAft>
              <a:buClr>
                <a:schemeClr val="dk1"/>
              </a:buClr>
              <a:buSzPts val="1800"/>
              <a:buFont typeface="Noto Sans Symbols"/>
              <a:buChar char="❑"/>
            </a:pPr>
            <a:r>
              <a:rPr lang="en-AU" sz="1800" b="0" i="0" u="none" strike="noStrike" cap="none">
                <a:solidFill>
                  <a:schemeClr val="dk1"/>
                </a:solidFill>
                <a:latin typeface="Calibri"/>
                <a:ea typeface="Calibri"/>
                <a:cs typeface="Calibri"/>
                <a:sym typeface="Calibri"/>
              </a:rPr>
              <a:t>There are two types (monthly or quarterly)</a:t>
            </a:r>
            <a:endParaRPr/>
          </a:p>
          <a:p>
            <a:pPr marL="0" marR="0" lvl="0" indent="0" algn="l" rtl="0">
              <a:spcBef>
                <a:spcPts val="0"/>
              </a:spcBef>
              <a:spcAft>
                <a:spcPts val="0"/>
              </a:spcAft>
              <a:buNone/>
            </a:pPr>
            <a:r>
              <a:rPr lang="en-AU" sz="1800" b="1">
                <a:solidFill>
                  <a:schemeClr val="dk1"/>
                </a:solidFill>
                <a:latin typeface="Arial"/>
                <a:ea typeface="Arial"/>
                <a:cs typeface="Arial"/>
                <a:sym typeface="Arial"/>
              </a:rPr>
              <a:t>	</a:t>
            </a:r>
            <a:endParaRPr/>
          </a:p>
          <a:p>
            <a:pPr marL="0" marR="0" lvl="0" indent="0" algn="l" rtl="0">
              <a:spcBef>
                <a:spcPts val="0"/>
              </a:spcBef>
              <a:spcAft>
                <a:spcPts val="0"/>
              </a:spcAft>
              <a:buNone/>
            </a:pPr>
            <a:r>
              <a:rPr lang="en-AU" sz="1800" b="1">
                <a:solidFill>
                  <a:schemeClr val="dk1"/>
                </a:solidFill>
                <a:latin typeface="Arial"/>
                <a:ea typeface="Arial"/>
                <a:cs typeface="Arial"/>
                <a:sym typeface="Arial"/>
              </a:rPr>
              <a:t>Monthly</a:t>
            </a:r>
            <a:endParaRPr sz="1800">
              <a:solidFill>
                <a:schemeClr val="dk1"/>
              </a:solidFill>
              <a:latin typeface="Arial"/>
              <a:ea typeface="Arial"/>
              <a:cs typeface="Arial"/>
              <a:sym typeface="Arial"/>
            </a:endParaRPr>
          </a:p>
          <a:p>
            <a:pPr marL="0" marR="0" lvl="0" indent="0" algn="l" rtl="0">
              <a:spcBef>
                <a:spcPts val="0"/>
              </a:spcBef>
              <a:spcAft>
                <a:spcPts val="0"/>
              </a:spcAft>
              <a:buNone/>
            </a:pPr>
            <a:r>
              <a:rPr lang="en-AU" sz="1800">
                <a:solidFill>
                  <a:schemeClr val="dk1"/>
                </a:solidFill>
                <a:latin typeface="Arial"/>
                <a:ea typeface="Arial"/>
                <a:cs typeface="Arial"/>
                <a:sym typeface="Arial"/>
              </a:rPr>
              <a:t>	</a:t>
            </a:r>
            <a:r>
              <a:rPr lang="en-AU" sz="1600">
                <a:solidFill>
                  <a:schemeClr val="dk1"/>
                </a:solidFill>
                <a:latin typeface="Arial"/>
                <a:ea typeface="Arial"/>
                <a:cs typeface="Arial"/>
                <a:sym typeface="Arial"/>
              </a:rPr>
              <a:t>John runs a </a:t>
            </a:r>
            <a:r>
              <a:rPr lang="en-AU" sz="1600">
                <a:solidFill>
                  <a:schemeClr val="dk1"/>
                </a:solidFill>
              </a:rPr>
              <a:t>LAWNMOWING</a:t>
            </a:r>
            <a:r>
              <a:rPr lang="en-AU" sz="1600">
                <a:solidFill>
                  <a:schemeClr val="dk1"/>
                </a:solidFill>
                <a:latin typeface="Arial"/>
                <a:ea typeface="Arial"/>
                <a:cs typeface="Arial"/>
                <a:sym typeface="Arial"/>
              </a:rPr>
              <a:t> business in Dubbo, he has 8 workers and lodges monthly (IAS).</a:t>
            </a:r>
            <a:endParaRPr sz="1600" i="1">
              <a:solidFill>
                <a:schemeClr val="dk1"/>
              </a:solidFill>
              <a:latin typeface="Arial"/>
              <a:ea typeface="Arial"/>
              <a:cs typeface="Arial"/>
              <a:sym typeface="Arial"/>
            </a:endParaRPr>
          </a:p>
          <a:p>
            <a:pPr marL="0" marR="0" lvl="0" indent="0" algn="l" rtl="0">
              <a:spcBef>
                <a:spcPts val="0"/>
              </a:spcBef>
              <a:spcAft>
                <a:spcPts val="0"/>
              </a:spcAft>
              <a:buNone/>
            </a:pPr>
            <a:endParaRPr sz="1600" i="1">
              <a:solidFill>
                <a:schemeClr val="dk1"/>
              </a:solidFill>
              <a:latin typeface="Arial"/>
              <a:ea typeface="Arial"/>
              <a:cs typeface="Arial"/>
              <a:sym typeface="Arial"/>
            </a:endParaRPr>
          </a:p>
          <a:p>
            <a:pPr marL="0" marR="0" lvl="0" indent="0" algn="l" rtl="0">
              <a:spcBef>
                <a:spcPts val="0"/>
              </a:spcBef>
              <a:spcAft>
                <a:spcPts val="0"/>
              </a:spcAft>
              <a:buNone/>
            </a:pPr>
            <a:r>
              <a:rPr lang="en-AU" sz="1800" i="1">
                <a:solidFill>
                  <a:schemeClr val="dk1"/>
                </a:solidFill>
                <a:latin typeface="Arial"/>
                <a:ea typeface="Arial"/>
                <a:cs typeface="Arial"/>
                <a:sym typeface="Arial"/>
              </a:rPr>
              <a:t>His reporting periods look like this (looking back):</a:t>
            </a:r>
            <a:endParaRPr/>
          </a:p>
          <a:p>
            <a:pPr marL="0" marR="0" lvl="0" indent="0" algn="ctr" rtl="0">
              <a:spcBef>
                <a:spcPts val="0"/>
              </a:spcBef>
              <a:spcAft>
                <a:spcPts val="0"/>
              </a:spcAft>
              <a:buNone/>
            </a:pPr>
            <a:endParaRPr sz="1800" i="1">
              <a:solidFill>
                <a:schemeClr val="dk1"/>
              </a:solidFill>
              <a:latin typeface="Arial"/>
              <a:ea typeface="Arial"/>
              <a:cs typeface="Arial"/>
              <a:sym typeface="Arial"/>
            </a:endParaRPr>
          </a:p>
          <a:p>
            <a:pPr marL="0" marR="0" lvl="0" indent="0" algn="l" rtl="0">
              <a:spcBef>
                <a:spcPts val="0"/>
              </a:spcBef>
              <a:spcAft>
                <a:spcPts val="0"/>
              </a:spcAft>
              <a:buNone/>
            </a:pPr>
            <a:endParaRPr sz="1800" i="1">
              <a:solidFill>
                <a:schemeClr val="dk1"/>
              </a:solidFill>
              <a:latin typeface="Arial"/>
              <a:ea typeface="Arial"/>
              <a:cs typeface="Arial"/>
              <a:sym typeface="Arial"/>
            </a:endParaRPr>
          </a:p>
          <a:p>
            <a:pPr marL="0" marR="0" lvl="0" indent="0" algn="l" rtl="0">
              <a:spcBef>
                <a:spcPts val="0"/>
              </a:spcBef>
              <a:spcAft>
                <a:spcPts val="0"/>
              </a:spcAft>
              <a:buNone/>
            </a:pPr>
            <a:endParaRPr sz="1800">
              <a:solidFill>
                <a:schemeClr val="dk1"/>
              </a:solidFill>
              <a:latin typeface="Arial"/>
              <a:ea typeface="Arial"/>
              <a:cs typeface="Arial"/>
              <a:sym typeface="Arial"/>
            </a:endParaRPr>
          </a:p>
          <a:p>
            <a:pPr marL="285750" marR="0" lvl="0" indent="-171450" algn="l" rtl="0">
              <a:spcBef>
                <a:spcPts val="0"/>
              </a:spcBef>
              <a:spcAft>
                <a:spcPts val="0"/>
              </a:spcAft>
              <a:buClr>
                <a:schemeClr val="dk1"/>
              </a:buClr>
              <a:buSzPts val="1800"/>
              <a:buFont typeface="Noto Sans Symbols"/>
              <a:buNone/>
            </a:pPr>
            <a:endParaRPr sz="1800">
              <a:solidFill>
                <a:schemeClr val="dk1"/>
              </a:solidFill>
              <a:latin typeface="Calibri"/>
              <a:ea typeface="Calibri"/>
              <a:cs typeface="Calibri"/>
              <a:sym typeface="Calibri"/>
            </a:endParaRPr>
          </a:p>
          <a:p>
            <a:pPr marL="914400" marR="0" lvl="2" indent="0" algn="l" rtl="0">
              <a:spcBef>
                <a:spcPts val="0"/>
              </a:spcBef>
              <a:spcAft>
                <a:spcPts val="0"/>
              </a:spcAft>
              <a:buNone/>
            </a:pPr>
            <a:endParaRPr sz="1800" b="0" i="0" u="none" strike="noStrike" cap="none">
              <a:solidFill>
                <a:schemeClr val="dk1"/>
              </a:solidFill>
              <a:latin typeface="Calibri"/>
              <a:ea typeface="Calibri"/>
              <a:cs typeface="Calibri"/>
              <a:sym typeface="Calibri"/>
            </a:endParaRPr>
          </a:p>
        </p:txBody>
      </p:sp>
      <p:pic>
        <p:nvPicPr>
          <p:cNvPr id="206" name="Google Shape;206;p23" descr="A picture containing drawing&#10;&#10;Description automatically generated"/>
          <p:cNvPicPr preferRelativeResize="0"/>
          <p:nvPr/>
        </p:nvPicPr>
        <p:blipFill rotWithShape="1">
          <a:blip r:embed="rId6">
            <a:alphaModFix/>
          </a:blip>
          <a:srcRect/>
          <a:stretch/>
        </p:blipFill>
        <p:spPr>
          <a:xfrm>
            <a:off x="10011027" y="16983"/>
            <a:ext cx="1790715" cy="951205"/>
          </a:xfrm>
          <a:prstGeom prst="rect">
            <a:avLst/>
          </a:prstGeom>
          <a:noFill/>
          <a:ln>
            <a:noFill/>
          </a:ln>
        </p:spPr>
      </p:pic>
    </p:spTree>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2562</Words>
  <Application>Microsoft Office PowerPoint</Application>
  <PresentationFormat>Widescreen</PresentationFormat>
  <Paragraphs>338</Paragraphs>
  <Slides>30</Slides>
  <Notes>30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30</vt:i4>
      </vt:variant>
    </vt:vector>
  </HeadingPairs>
  <TitlesOfParts>
    <vt:vector size="34" baseType="lpstr">
      <vt:lpstr>Arial</vt:lpstr>
      <vt:lpstr>Calibri</vt:lpstr>
      <vt:lpstr>Noto Sans Symbols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Daniel Fisher | Business HQ</dc:creator>
  <cp:lastModifiedBy>Daniel Fisher | Business HQ</cp:lastModifiedBy>
  <cp:revision>1</cp:revision>
  <dcterms:modified xsi:type="dcterms:W3CDTF">2020-04-09T09:47:36Z</dcterms:modified>
</cp:coreProperties>
</file>